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326" r:id="rId3"/>
    <p:sldId id="327" r:id="rId4"/>
    <p:sldId id="328" r:id="rId5"/>
    <p:sldId id="329" r:id="rId6"/>
    <p:sldId id="330" r:id="rId7"/>
    <p:sldId id="331" r:id="rId8"/>
    <p:sldId id="332" r:id="rId9"/>
    <p:sldId id="333" r:id="rId10"/>
    <p:sldId id="334" r:id="rId11"/>
    <p:sldId id="335" r:id="rId12"/>
    <p:sldId id="348" r:id="rId13"/>
    <p:sldId id="338" r:id="rId14"/>
    <p:sldId id="339" r:id="rId15"/>
    <p:sldId id="340" r:id="rId16"/>
    <p:sldId id="34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623"/>
  </p:normalViewPr>
  <p:slideViewPr>
    <p:cSldViewPr>
      <p:cViewPr varScale="1">
        <p:scale>
          <a:sx n="55" d="100"/>
          <a:sy n="55" d="100"/>
        </p:scale>
        <p:origin x="112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232DF-D778-B745-A437-3DEB018D54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215554-45C7-B74F-B640-8910C35786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DB5DCF-370A-844D-A990-AE04FF98EF98}" type="datetimeFigureOut">
              <a:rPr lang="en-US" smtClean="0"/>
              <a:t>9/4/18</a:t>
            </a:fld>
            <a:endParaRPr lang="en-US"/>
          </a:p>
        </p:txBody>
      </p:sp>
      <p:sp>
        <p:nvSpPr>
          <p:cNvPr id="4" name="Footer Placeholder 3">
            <a:extLst>
              <a:ext uri="{FF2B5EF4-FFF2-40B4-BE49-F238E27FC236}">
                <a16:creationId xmlns:a16="http://schemas.microsoft.com/office/drawing/2014/main" id="{34171B2E-B57A-7049-9EE4-D1D9A39CA2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7B637B-9C79-BD46-82B0-670CB9D539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C4EE9B-CECD-9A4A-8C4C-D76EBFF74616}" type="slidenum">
              <a:rPr lang="en-US" smtClean="0"/>
              <a:t>‹#›</a:t>
            </a:fld>
            <a:endParaRPr lang="en-US"/>
          </a:p>
        </p:txBody>
      </p:sp>
    </p:spTree>
    <p:extLst>
      <p:ext uri="{BB962C8B-B14F-4D97-AF65-F5344CB8AC3E}">
        <p14:creationId xmlns:p14="http://schemas.microsoft.com/office/powerpoint/2010/main" val="844473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72D03-DC9D-4F09-891F-D1F0435BD2A4}" type="datetimeFigureOut">
              <a:rPr lang="en-GB" smtClean="0"/>
              <a:pPr/>
              <a:t>04/09/2018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CAC7B-C44E-4E82-BBDE-F11FB8F19C45}" type="slidenum">
              <a:rPr lang="en-GB" smtClean="0"/>
              <a:pPr/>
              <a:t>‹#›</a:t>
            </a:fld>
            <a:endParaRPr lang="en-GB"/>
          </a:p>
        </p:txBody>
      </p:sp>
    </p:spTree>
    <p:extLst>
      <p:ext uri="{BB962C8B-B14F-4D97-AF65-F5344CB8AC3E}">
        <p14:creationId xmlns:p14="http://schemas.microsoft.com/office/powerpoint/2010/main" val="412254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fontAlgn="base">
              <a:spcBef>
                <a:spcPct val="0"/>
              </a:spcBef>
              <a:spcAft>
                <a:spcPct val="0"/>
              </a:spcAft>
            </a:pPr>
            <a:fld id="{04557B40-09F5-4F9B-AC56-A422EA630783}" type="slidenum">
              <a:rPr lang="en-US" sz="1200">
                <a:solidFill>
                  <a:prstClr val="black"/>
                </a:solidFill>
                <a:ea typeface="ＭＳ Ｐゴシック" charset="-128"/>
              </a:rPr>
              <a:pPr algn="r" fontAlgn="base">
                <a:spcBef>
                  <a:spcPct val="0"/>
                </a:spcBef>
                <a:spcAft>
                  <a:spcPct val="0"/>
                </a:spcAft>
              </a:pPr>
              <a:t>1</a:t>
            </a:fld>
            <a:endParaRPr lang="en-US" sz="1200">
              <a:solidFill>
                <a:prstClr val="black"/>
              </a:solidFill>
              <a:ea typeface="ＭＳ Ｐゴシック" charset="-128"/>
            </a:endParaRPr>
          </a:p>
        </p:txBody>
      </p:sp>
      <p:sp>
        <p:nvSpPr>
          <p:cNvPr id="962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626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9DAC6FB-2743-A047-85AE-D462C5AA0BAD}" type="slidenum">
              <a:rPr lang="en-US" sz="1200">
                <a:ea typeface="ＭＳ Ｐゴシック" charset="-128"/>
                <a:cs typeface="ＭＳ Ｐゴシック" charset="-128"/>
              </a:rPr>
              <a:pPr algn="r" eaLnBrk="0" hangingPunct="0"/>
              <a:t>16</a:t>
            </a:fld>
            <a:endParaRPr lang="en-US" sz="1200">
              <a:ea typeface="ＭＳ Ｐゴシック" charset="-128"/>
              <a:cs typeface="ＭＳ Ｐゴシック" charset="-128"/>
            </a:endParaRPr>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914401" y="4343400"/>
            <a:ext cx="5029200" cy="4114800"/>
          </a:xfrm>
          <a:solidFill>
            <a:srgbClr val="FFFFFF"/>
          </a:solidFill>
          <a:ln>
            <a:solidFill>
              <a:srgbClr val="000000"/>
            </a:solidFill>
            <a:miter lim="800000"/>
            <a:headEnd/>
            <a:tailEnd/>
          </a:ln>
        </p:spPr>
        <p:txBody>
          <a:bodyPr/>
          <a:lstStyle/>
          <a:p>
            <a:r>
              <a:rPr lang="en-US"/>
              <a:t>Resilience</a:t>
            </a:r>
            <a:endParaRPr lang="en-GB"/>
          </a:p>
          <a:p>
            <a:r>
              <a:rPr lang="en-US"/>
              <a:t> </a:t>
            </a:r>
            <a:endParaRPr lang="en-GB"/>
          </a:p>
          <a:p>
            <a:r>
              <a:rPr lang="en-US"/>
              <a:t>While it is vital for parents to be aware that living with conﬂict and aggression is harmful to children, there is a danger that, if we focus solely on the harm caused, we may foster a sense of hopelessness and a belief that their children’s lives have been damaged beyond repair. This could  lead to parents feeling powerless to bring about positive changes in their children’s lives. The truth is that, while the children will deﬁnitely be affected by exposure to domestic violence, many children who grow up in very difficult circumstances go on to have happy and productive lives. There has also been a lot of research on the factors that help children through difficult times. The most important message is that, once the abuse stops, the healing can start.</a:t>
            </a:r>
            <a:endParaRPr lang="en-GB"/>
          </a:p>
          <a:p>
            <a:r>
              <a:rPr lang="en-US"/>
              <a:t>Things that help children come through the experience well, despite having lived with domestic violence, are:</a:t>
            </a:r>
            <a:endParaRPr lang="en-GB"/>
          </a:p>
          <a:p>
            <a:r>
              <a:rPr lang="en-US"/>
              <a:t> </a:t>
            </a:r>
            <a:endParaRPr lang="en-GB"/>
          </a:p>
          <a:p>
            <a:r>
              <a:rPr lang="en-US"/>
              <a:t>• 	parents being insistent that they don’t argue or have serious discussions when the children are around</a:t>
            </a:r>
            <a:endParaRPr lang="en-GB"/>
          </a:p>
          <a:p>
            <a:r>
              <a:rPr lang="en-US"/>
              <a:t> </a:t>
            </a:r>
            <a:endParaRPr lang="en-GB"/>
          </a:p>
          <a:p>
            <a:r>
              <a:rPr lang="en-US"/>
              <a:t>• 	contact with  lots  of  supportive adults who  know  about  what  has happened and will offer love</a:t>
            </a:r>
            <a:endParaRPr lang="en-GB"/>
          </a:p>
          <a:p>
            <a:r>
              <a:rPr lang="en-US"/>
              <a:t> </a:t>
            </a:r>
            <a:endParaRPr lang="en-GB"/>
          </a:p>
          <a:p>
            <a:r>
              <a:rPr lang="en-US"/>
              <a:t>• 	permission (especially from parents) to talk to others freely</a:t>
            </a:r>
            <a:endParaRPr lang="en-GB"/>
          </a:p>
          <a:p>
            <a:r>
              <a:rPr lang="en-US"/>
              <a:t> </a:t>
            </a:r>
            <a:endParaRPr lang="en-GB"/>
          </a:p>
          <a:p>
            <a:r>
              <a:rPr lang="en-US"/>
              <a:t>• 	contact with peers who’ve gone through similar things</a:t>
            </a:r>
            <a:endParaRPr lang="en-GB"/>
          </a:p>
          <a:p>
            <a:r>
              <a:rPr lang="en-US"/>
              <a:t> </a:t>
            </a:r>
            <a:endParaRPr lang="en-GB"/>
          </a:p>
          <a:p>
            <a:r>
              <a:rPr lang="en-US"/>
              <a:t>• 	the best possible relationship from now on with both parents</a:t>
            </a:r>
            <a:endParaRPr lang="en-GB"/>
          </a:p>
          <a:p>
            <a:r>
              <a:rPr lang="en-US"/>
              <a:t> </a:t>
            </a:r>
            <a:endParaRPr lang="en-GB"/>
          </a:p>
          <a:p>
            <a:r>
              <a:rPr lang="en-US"/>
              <a:t>• 	parents who, if separated, can manage a functioning relationship (not necessarily friendship)</a:t>
            </a:r>
            <a:endParaRPr lang="en-GB"/>
          </a:p>
          <a:p>
            <a:r>
              <a:rPr lang="en-US"/>
              <a:t> anything that increases their self-esteem  – extra-curricular  activities, running clubs, drama shows, etc.</a:t>
            </a:r>
            <a:endParaRPr lang="en-GB"/>
          </a:p>
          <a:p>
            <a:r>
              <a:rPr lang="en-US"/>
              <a:t> </a:t>
            </a:r>
            <a:endParaRPr lang="en-GB"/>
          </a:p>
          <a:p>
            <a:r>
              <a:rPr lang="en-US"/>
              <a:t>• 	getting therapy or specialist help to understand and express themselves better – or just  have  someone to talk to where they don’t  have to be</a:t>
            </a:r>
            <a:endParaRPr lang="en-GB"/>
          </a:p>
          <a:p>
            <a:r>
              <a:rPr lang="en-US"/>
              <a:t>‘diplomatic’</a:t>
            </a:r>
            <a:endParaRPr lang="en-GB"/>
          </a:p>
          <a:p>
            <a:r>
              <a:rPr lang="en-US"/>
              <a:t> </a:t>
            </a:r>
            <a:endParaRPr lang="en-GB"/>
          </a:p>
          <a:p>
            <a:r>
              <a:rPr lang="en-US"/>
              <a:t>• 	mum and dad giving them a clear explanation of what happened and why – with no excuses</a:t>
            </a:r>
            <a:endParaRPr lang="en-GB"/>
          </a:p>
          <a:p>
            <a:r>
              <a:rPr lang="en-US"/>
              <a:t> </a:t>
            </a:r>
            <a:endParaRPr lang="en-GB"/>
          </a:p>
          <a:p>
            <a:r>
              <a:rPr lang="en-US"/>
              <a:t>• 	mum and dad getting support to understand and parent the kids</a:t>
            </a:r>
            <a:endParaRPr lang="en-GB"/>
          </a:p>
          <a:p>
            <a:r>
              <a:rPr lang="en-US"/>
              <a:t> </a:t>
            </a:r>
            <a:endParaRPr lang="en-GB"/>
          </a:p>
          <a:p>
            <a:r>
              <a:rPr lang="en-US"/>
              <a:t>• 	helping others through voluntary work, mentoring, etc.</a:t>
            </a:r>
            <a:endParaRPr lang="en-GB"/>
          </a:p>
          <a:p>
            <a:r>
              <a:rPr lang="en-US"/>
              <a:t> </a:t>
            </a:r>
            <a:endParaRPr lang="en-GB"/>
          </a:p>
          <a:p>
            <a:r>
              <a:rPr lang="en-US"/>
              <a:t>• 	having a safety plan so they have some control over their safety if domestic violence happens again.</a:t>
            </a:r>
            <a:endParaRPr lang="en-GB"/>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t>The effects of scary and traumatic events on very young babies and on the unborn child</a:t>
            </a:r>
            <a:endParaRPr lang="en-GB"/>
          </a:p>
          <a:p>
            <a:r>
              <a:rPr lang="en-US"/>
              <a:t> </a:t>
            </a:r>
            <a:endParaRPr lang="en-GB"/>
          </a:p>
          <a:p>
            <a:r>
              <a:rPr lang="en-US"/>
              <a:t>This is most important to explain to parents where:</a:t>
            </a:r>
            <a:endParaRPr lang="en-GB"/>
          </a:p>
          <a:p>
            <a:r>
              <a:rPr lang="en-US"/>
              <a:t> </a:t>
            </a:r>
            <a:endParaRPr lang="en-GB"/>
          </a:p>
          <a:p>
            <a:r>
              <a:rPr lang="en-US"/>
              <a:t>• 	the domestic violence was going on when the child was in utero or in the ﬁrst two years of life and</a:t>
            </a:r>
            <a:endParaRPr lang="en-GB"/>
          </a:p>
          <a:p>
            <a:r>
              <a:rPr lang="en-US"/>
              <a:t> </a:t>
            </a:r>
            <a:endParaRPr lang="en-GB"/>
          </a:p>
          <a:p>
            <a:r>
              <a:rPr lang="en-US"/>
              <a:t>• 	the child is now showing poor concentration/has been diagnosed with attention deﬁcit  hyperactivity disorder (ADHD)/seems very fearful/is quick to anger/is very frozen/desensitised.</a:t>
            </a:r>
            <a:endParaRPr lang="en-GB"/>
          </a:p>
          <a:p>
            <a:r>
              <a:rPr lang="en-US"/>
              <a:t> </a:t>
            </a:r>
            <a:endParaRPr lang="en-GB"/>
          </a:p>
          <a:p>
            <a:r>
              <a:rPr lang="en-US"/>
              <a:t>Human beings are born ‘undercooked’ compared with many other mammals. We are very  dependent on our parents for a much longer period than other animals, some of whom hit the ground and almost immediately start walking about. This ‘half-cookedness’ goes beyond the  physical development of the</a:t>
            </a:r>
            <a:endParaRPr lang="en-GB"/>
          </a:p>
          <a:p>
            <a:r>
              <a:rPr lang="en-US"/>
              <a:t> </a:t>
            </a:r>
            <a:endParaRPr lang="en-GB"/>
          </a:p>
          <a:p>
            <a:r>
              <a:rPr lang="en-US"/>
              <a:t> </a:t>
            </a:r>
            <a:endParaRPr lang="en-GB"/>
          </a:p>
          <a:p>
            <a:r>
              <a:rPr lang="en-US"/>
              <a:t>62</a:t>
            </a:r>
            <a:endParaRPr lang="en-GB"/>
          </a:p>
          <a:p>
            <a:br>
              <a:rPr lang="en-US"/>
            </a:br>
            <a:r>
              <a:rPr lang="en-US"/>
              <a:t>THE  IMPACT  OF DOMESTIC  VIOLENCE ON  CHILDREN</a:t>
            </a:r>
            <a:endParaRPr lang="en-GB"/>
          </a:p>
          <a:p>
            <a:r>
              <a:rPr lang="en-US"/>
              <a:t> </a:t>
            </a:r>
            <a:endParaRPr lang="en-GB"/>
          </a:p>
          <a:p>
            <a:r>
              <a:rPr lang="en-US"/>
              <a:t> </a:t>
            </a:r>
            <a:endParaRPr lang="en-GB"/>
          </a:p>
          <a:p>
            <a:r>
              <a:rPr lang="en-US"/>
              <a:t>human baby and is also true in terms of our brain development. The hard- wiring of our brains  is still forming in the ﬁrst 18 months of life, and the brain circuits and systems are being shaped by early experiences. The systems that are most used at that time become the most emphasised and most active thereafter. This includes our overall stress-response system, which includes the basic ‘ﬂight-ﬁght-freeze’ responses to threatening events.</a:t>
            </a:r>
            <a:endParaRPr lang="en-GB"/>
          </a:p>
          <a:p>
            <a:r>
              <a:rPr lang="en-US"/>
              <a:t>We can imagine the baby being born, and, like all animals, scanning the environment for potential threats. If a baby is repeatedly frightened or exposed to shocks, the stress response system can end up becoming over-active, with the result that the baby can become frozen, jumpy or seem angry and hard to manage.</a:t>
            </a:r>
            <a:endParaRPr lang="en-GB"/>
          </a:p>
          <a:p>
            <a:r>
              <a:rPr lang="en-US"/>
              <a:t>In schoolchildren the jumpiness and poor concentration can often lead to a diagnosis of ADHD. In teenagers we see that some young people have lower</a:t>
            </a:r>
            <a:endParaRPr lang="en-GB"/>
          </a:p>
          <a:p>
            <a:r>
              <a:rPr lang="en-US"/>
              <a:t>‘stimulus-response thresholds’ than others. Some get much angrier at seemingly small provocations,  or are much more nervous and fearful. Their adrenalin seems to be pumping already in situations where others may still feel calm. This makes it harder for them to deal with anger without hitting out. But of course, although it is hard, they can learn to calm themselves down or to express their anger in other ways.</a:t>
            </a:r>
            <a:endParaRPr lang="en-GB"/>
          </a:p>
          <a:p>
            <a:r>
              <a:rPr lang="en-US"/>
              <a:t> </a:t>
            </a:r>
            <a:endParaRPr lang="en-GB"/>
          </a:p>
          <a:p>
            <a:r>
              <a:rPr lang="en-US"/>
              <a:t> </a:t>
            </a:r>
            <a:endParaRPr lang="en-GB"/>
          </a:p>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t>The effects of domestic violence on infants and on the development of their ways of bonding in close relationships (attachment styles)</a:t>
            </a:r>
            <a:endParaRPr lang="en-GB"/>
          </a:p>
          <a:p>
            <a:r>
              <a:rPr lang="en-US"/>
              <a:t> </a:t>
            </a:r>
            <a:endParaRPr lang="en-GB"/>
          </a:p>
          <a:p>
            <a:r>
              <a:rPr lang="en-US"/>
              <a:t>This is most important to explain to parents where:</a:t>
            </a:r>
            <a:endParaRPr lang="en-GB"/>
          </a:p>
          <a:p>
            <a:r>
              <a:rPr lang="en-US"/>
              <a:t> </a:t>
            </a:r>
            <a:endParaRPr lang="en-GB"/>
          </a:p>
          <a:p>
            <a:r>
              <a:rPr lang="en-US"/>
              <a:t>• 	the domestic violence was happening when the child was an infant from</a:t>
            </a:r>
            <a:endParaRPr lang="en-GB"/>
          </a:p>
          <a:p>
            <a:r>
              <a:rPr lang="en-US"/>
              <a:t>0 to 3 years old or where it persisted for many years and</a:t>
            </a:r>
            <a:endParaRPr lang="en-GB"/>
          </a:p>
          <a:p>
            <a:r>
              <a:rPr lang="en-US"/>
              <a:t> </a:t>
            </a:r>
            <a:endParaRPr lang="en-GB"/>
          </a:p>
          <a:p>
            <a:r>
              <a:rPr lang="en-US"/>
              <a:t>• 	the child appears very needy, clingy and hard to comfort or is very cut off and over-independent.</a:t>
            </a:r>
            <a:endParaRPr lang="en-GB"/>
          </a:p>
          <a:p>
            <a:r>
              <a:rPr lang="en-US"/>
              <a:t> </a:t>
            </a:r>
            <a:endParaRPr lang="en-GB"/>
          </a:p>
          <a:p>
            <a:r>
              <a:rPr lang="en-US"/>
              <a:t>Our attachment style is the way we bond with and relate to very close others</a:t>
            </a:r>
            <a:endParaRPr lang="en-GB"/>
          </a:p>
          <a:p>
            <a:r>
              <a:rPr lang="en-US"/>
              <a:t>– like parents and, later on in life, girlfriends and boyfriends. It seems that we all develop a pattern or template for this in the ﬁrst two years of life and that it is based largely on the relationship we had then with our main carer (usually our mum).</a:t>
            </a:r>
            <a:endParaRPr lang="en-GB"/>
          </a:p>
          <a:p>
            <a:r>
              <a:rPr lang="en-US" i="1"/>
              <a:t>Note: </a:t>
            </a:r>
            <a:r>
              <a:rPr lang="en-US"/>
              <a:t>This is a way to give a simple and graphic explanation of this important idea – a sort of </a:t>
            </a:r>
            <a:r>
              <a:rPr lang="en-US" i="1"/>
              <a:t>Blue Peter </a:t>
            </a:r>
            <a:r>
              <a:rPr lang="en-US"/>
              <a:t>demonstration of attachment theory. You’ll need a jug of water, a drip tray of some sort, a couple of bits of cling ﬁlm and two plastic cups – one perforated with little holes.</a:t>
            </a:r>
            <a:endParaRPr lang="en-GB"/>
          </a:p>
          <a:p>
            <a:r>
              <a:rPr lang="en-US"/>
              <a:t>Explain to the parent you are working with that the jug represents the mother and the cup  represents the baby. The baby has many needs and discomforts that cause it to cry. Mum tries to meet the baby’s needs and when she gets it</a:t>
            </a:r>
            <a:endParaRPr lang="en-GB"/>
          </a:p>
          <a:p>
            <a:r>
              <a:rPr lang="en-US"/>
              <a:t> </a:t>
            </a:r>
            <a:endParaRPr lang="en-GB"/>
          </a:p>
          <a:p>
            <a:r>
              <a:rPr lang="en-US"/>
              <a:t> </a:t>
            </a:r>
            <a:endParaRPr lang="en-GB"/>
          </a:p>
          <a:p>
            <a:r>
              <a:rPr lang="en-US"/>
              <a:t> </a:t>
            </a:r>
            <a:endParaRPr lang="en-GB"/>
          </a:p>
          <a:p>
            <a:r>
              <a:rPr lang="en-US"/>
              <a:t>63</a:t>
            </a:r>
            <a:endParaRPr lang="en-GB"/>
          </a:p>
          <a:p>
            <a:br>
              <a:rPr lang="en-US"/>
            </a:br>
            <a:r>
              <a:rPr lang="en-US"/>
              <a:t>PICKING  UP THE  PIECES  AFTER  DOMESTIC  VIOLENCE</a:t>
            </a:r>
            <a:endParaRPr lang="en-GB"/>
          </a:p>
          <a:p>
            <a:r>
              <a:rPr lang="en-US"/>
              <a:t> </a:t>
            </a:r>
            <a:endParaRPr lang="en-GB"/>
          </a:p>
          <a:p>
            <a:r>
              <a:rPr lang="en-US"/>
              <a:t> </a:t>
            </a:r>
            <a:endParaRPr lang="en-GB"/>
          </a:p>
          <a:p>
            <a:r>
              <a:rPr lang="en-US"/>
              <a:t>right (for example, by giving a hungry baby a feed) the baby is sated and stops crying. It feels understood and satisﬁed. We can say that an amount of ‘loving- kindness-security’ has gone from mother to baby. And, of course, the cessation of crying is a big relief to mum, who feels validated as a result. In this way, some of the loving-kindness has passed back from baby to her.</a:t>
            </a:r>
            <a:endParaRPr lang="en-GB"/>
          </a:p>
          <a:p>
            <a:r>
              <a:rPr lang="en-US"/>
              <a:t>To demonstrate this, say that the water represents this ‘loving-kindness- security’, and pour a bit from the jug to the cup and then a part of that back again from cup to jug as you move through the narrative; demonstrate the various stages by pouring water back and forth, or spilling it at the appropriate times.</a:t>
            </a:r>
            <a:endParaRPr lang="en-GB"/>
          </a:p>
          <a:p>
            <a:r>
              <a:rPr lang="en-US"/>
              <a:t>Over time and with these repeated interactions, baby gets more and more full of security and loving kindness, which continues to pass to and fro between baby and mum. Scary events, like falling over, can make a little bit spill out but baby learns that mum will quickly be there to offer comfort and top up the loving- kindness-security again. Eventually, the baby’s expectation of receiving comfort when it is needed, and the sense of being full enough of good stuff to risk a little spill here and there, serve to form a safe base. This sense of security allows the infant to venture further and further from mum and out into the world.</a:t>
            </a:r>
            <a:endParaRPr lang="en-GB"/>
          </a:p>
          <a:p>
            <a:r>
              <a:rPr lang="en-US"/>
              <a:t>This way of relating in which both people are open to the other’s love and comfort, but also ‘full enough’ to feel secure and to move away for periods to explore the world, is called </a:t>
            </a:r>
            <a:r>
              <a:rPr lang="en-US" i="1"/>
              <a:t>secure attachment</a:t>
            </a:r>
            <a:r>
              <a:rPr lang="en-US"/>
              <a:t>. Some boyfriends and girlfriends operate in a similar way – they can show and meet each other’s neediness but are also pretty secure and outward-facing much of the time.</a:t>
            </a:r>
            <a:endParaRPr lang="en-GB"/>
          </a:p>
          <a:p>
            <a:r>
              <a:rPr lang="en-US"/>
              <a:t>In those early years it’s ﬁne for mum not to always immediately meet her baby’s  needs. She  can afford to get it wrong sometimes, or take her time to get it right sometimes, so long as she then comforts the baby and ‘repairs’ the baby’s distress. She only needs to get it right around 40 per cent of the time for secure attachment to result (according to Mary Maine).9 </a:t>
            </a:r>
            <a:r>
              <a:rPr lang="en-US" b="1"/>
              <a:t>[AQ]</a:t>
            </a:r>
            <a:endParaRPr lang="en-GB"/>
          </a:p>
          <a:p>
            <a:r>
              <a:rPr lang="en-US"/>
              <a:t>But when very frightening things happen, like a violent argument, a lot of the security is spilled out. This is when the baby has a huge need for comfort, and when baby’s  attachment needs  are highest. If mum or dad respond in a frightened or frightening way (like they might in the middle of a heated scary row), this doesn’t have to happen very often to damage the secure attachment. Unable to bear the high level of non-comforted distress, no longer safe in the knowledge that what is spilled will be quickly replaced, babies have to ﬁnd their own way to get and hold some securing loving-kindness.</a:t>
            </a:r>
            <a:endParaRPr lang="en-GB"/>
          </a:p>
          <a:p>
            <a:r>
              <a:rPr lang="en-US"/>
              <a:t>One choice is to hold in whatever is left there to protect their soft and vulnerable insides – this is like putting cling ﬁlm over the cup (put a piece of cling ﬁlm over the cup to demonstrate). But now it is harder for baby to take in love – s/he is too defensive. And so it is harder for mum’s love to go in and for baby’s love to come back. This is painful for mum too, and she may little by little close off herself also (demonstrate this by also covering the jug with cling ﬁlm). Mum will experience this as a difficulty in bonding with her child and it</a:t>
            </a:r>
            <a:r>
              <a:rPr lang="en-GB"/>
              <a:t> </a:t>
            </a:r>
            <a:r>
              <a:rPr lang="en-US"/>
              <a:t>The effects of domestic violence on infants and on the development of their ways of bonding in close relationships (attachment styles)</a:t>
            </a:r>
            <a:endParaRPr lang="en-GB"/>
          </a:p>
          <a:p>
            <a:r>
              <a:rPr lang="en-US"/>
              <a:t> </a:t>
            </a:r>
            <a:endParaRPr lang="en-GB"/>
          </a:p>
          <a:p>
            <a:r>
              <a:rPr lang="en-US"/>
              <a:t>This is most important to explain to parents where:</a:t>
            </a:r>
            <a:endParaRPr lang="en-GB"/>
          </a:p>
          <a:p>
            <a:r>
              <a:rPr lang="en-US"/>
              <a:t> </a:t>
            </a:r>
            <a:endParaRPr lang="en-GB"/>
          </a:p>
          <a:p>
            <a:r>
              <a:rPr lang="en-US"/>
              <a:t>• 	the domestic violence was happening when the child was an infant from</a:t>
            </a:r>
            <a:endParaRPr lang="en-GB"/>
          </a:p>
          <a:p>
            <a:r>
              <a:rPr lang="en-US"/>
              <a:t>0 to 3 years old or where it persisted for many years and</a:t>
            </a:r>
            <a:endParaRPr lang="en-GB"/>
          </a:p>
          <a:p>
            <a:r>
              <a:rPr lang="en-US"/>
              <a:t> </a:t>
            </a:r>
            <a:endParaRPr lang="en-GB"/>
          </a:p>
          <a:p>
            <a:r>
              <a:rPr lang="en-US"/>
              <a:t>• 	the child appears very needy, clingy and hard to comfort or is very cut off and over-independent.</a:t>
            </a:r>
            <a:endParaRPr lang="en-GB"/>
          </a:p>
          <a:p>
            <a:r>
              <a:rPr lang="en-US"/>
              <a:t> </a:t>
            </a:r>
            <a:endParaRPr lang="en-GB"/>
          </a:p>
          <a:p>
            <a:r>
              <a:rPr lang="en-US"/>
              <a:t>Our attachment style is the way we bond with and relate to very close others</a:t>
            </a:r>
            <a:endParaRPr lang="en-GB"/>
          </a:p>
          <a:p>
            <a:r>
              <a:rPr lang="en-US"/>
              <a:t>– like parents and, later on in life, girlfriends and boyfriends. It seems that we all develop a pattern or template for this in the ﬁrst two years of life and that it is based largely on the relationship we had then with our main carer (usually our mum).</a:t>
            </a:r>
            <a:endParaRPr lang="en-GB"/>
          </a:p>
          <a:p>
            <a:r>
              <a:rPr lang="en-US" i="1"/>
              <a:t>Note: </a:t>
            </a:r>
            <a:r>
              <a:rPr lang="en-US"/>
              <a:t>This is a way to give a simple and graphic explanation of this important idea – a sort of </a:t>
            </a:r>
            <a:r>
              <a:rPr lang="en-US" i="1"/>
              <a:t>Blue Peter </a:t>
            </a:r>
            <a:r>
              <a:rPr lang="en-US"/>
              <a:t>demonstration of attachment theory. You’ll need a jug of water, a drip tray of some sort, a couple of bits of cling ﬁlm and two plastic cups – one perforated with little holes.</a:t>
            </a:r>
            <a:endParaRPr lang="en-GB"/>
          </a:p>
          <a:p>
            <a:r>
              <a:rPr lang="en-US"/>
              <a:t>Explain to the parent you are working with that the jug represents the mother and the cup  represents the baby. The baby has many needs and discomforts that cause it to cry. Mum tries to meet the baby’s needs and when she gets it</a:t>
            </a:r>
            <a:endParaRPr lang="en-GB"/>
          </a:p>
          <a:p>
            <a:r>
              <a:rPr lang="en-US"/>
              <a:t> </a:t>
            </a:r>
            <a:endParaRPr lang="en-GB"/>
          </a:p>
          <a:p>
            <a:r>
              <a:rPr lang="en-US"/>
              <a:t> </a:t>
            </a:r>
            <a:endParaRPr lang="en-GB"/>
          </a:p>
          <a:p>
            <a:r>
              <a:rPr lang="en-US"/>
              <a:t> </a:t>
            </a:r>
            <a:endParaRPr lang="en-GB"/>
          </a:p>
          <a:p>
            <a:r>
              <a:rPr lang="en-US"/>
              <a:t>63</a:t>
            </a:r>
            <a:endParaRPr lang="en-GB"/>
          </a:p>
          <a:p>
            <a:br>
              <a:rPr lang="en-US"/>
            </a:br>
            <a:r>
              <a:rPr lang="en-US"/>
              <a:t>PICKING  UP THE  PIECES  AFTER  DOMESTIC  VIOLENCE</a:t>
            </a:r>
            <a:endParaRPr lang="en-GB"/>
          </a:p>
          <a:p>
            <a:r>
              <a:rPr lang="en-US"/>
              <a:t> </a:t>
            </a:r>
            <a:endParaRPr lang="en-GB"/>
          </a:p>
          <a:p>
            <a:r>
              <a:rPr lang="en-US"/>
              <a:t> </a:t>
            </a:r>
            <a:endParaRPr lang="en-GB"/>
          </a:p>
          <a:p>
            <a:r>
              <a:rPr lang="en-US"/>
              <a:t>right (for example, by giving a hungry baby a feed) the baby is sated and stops crying. It feels understood and satisﬁed. We can say that an amount of ‘loving- kindness-security’ has gone from mother to baby. And, of course, the cessation of crying is a big relief to mum, who feels validated as a result. In this way, some of the loving-kindness has passed back from baby to her.</a:t>
            </a:r>
            <a:endParaRPr lang="en-GB"/>
          </a:p>
          <a:p>
            <a:r>
              <a:rPr lang="en-US"/>
              <a:t>To demonstrate this, say that the water represents this ‘loving-kindness- security’, and pour a bit from the jug to the cup and then a part of that back again from cup to jug as you move through the narrative; demonstrate the various stages by pouring water back and forth, or spilling it at the appropriate times.</a:t>
            </a:r>
            <a:endParaRPr lang="en-GB"/>
          </a:p>
          <a:p>
            <a:r>
              <a:rPr lang="en-US"/>
              <a:t>Over time and with these repeated interactions, baby gets more and more full of security and loving kindness, which continues to pass to and fro between baby and mum. Scary events, like falling over, can make a little bit spill out but baby learns that mum will quickly be there to offer comfort and top up the loving- kindness-security again. Eventually, the baby’s expectation of receiving comfort when it is needed, and the sense of being full enough of good stuff to risk a little spill here and there, serve to form a safe base. This sense of security allows the infant to venture further and further from mum and out into the world.</a:t>
            </a:r>
            <a:endParaRPr lang="en-GB"/>
          </a:p>
          <a:p>
            <a:r>
              <a:rPr lang="en-US"/>
              <a:t>This way of relating in which both people are open to the other’s love and comfort, but also ‘full enough’ to feel secure and to move away for periods to explore the world, is called </a:t>
            </a:r>
            <a:r>
              <a:rPr lang="en-US" i="1"/>
              <a:t>secure attachment</a:t>
            </a:r>
            <a:r>
              <a:rPr lang="en-US"/>
              <a:t>. Some boyfriends and girlfriends operate in a similar way – they can show and meet each other’s neediness but are also pretty secure and outward-facing much of the time.</a:t>
            </a:r>
            <a:endParaRPr lang="en-GB"/>
          </a:p>
          <a:p>
            <a:r>
              <a:rPr lang="en-US"/>
              <a:t>In those early years it’s ﬁne for mum not to always immediately meet her baby’s  needs. She  can afford to get it wrong sometimes, or take her time to get it right sometimes, so long as she then comforts the baby and ‘repairs’ the baby’s distress. She only needs to get it right around 40 per cent of the time for secure attachment to result (according to Mary Maine).9 </a:t>
            </a:r>
            <a:r>
              <a:rPr lang="en-US" b="1"/>
              <a:t>[AQ]</a:t>
            </a:r>
            <a:endParaRPr lang="en-GB"/>
          </a:p>
          <a:p>
            <a:r>
              <a:rPr lang="en-US"/>
              <a:t>But when very frightening things happen, like a violent argument, a lot of the security is spilled out. This is when the baby has a huge need for comfort, and when baby’s  attachment needs  are highest. If mum or dad respond in a frightened or frightening way (like they might in the middle of a heated scary row), this doesn’t have to happen very often to damage the secure attachment. Unable to bear the high level of non-comforted distress, no longer safe in the knowledge that what is spilled will be quickly replaced, babies have to ﬁnd their own way to get and hold some securing loving-kindness.</a:t>
            </a:r>
            <a:endParaRPr lang="en-GB"/>
          </a:p>
          <a:p>
            <a:r>
              <a:rPr lang="en-US"/>
              <a:t>One choice is to hold in whatever is left there to protect their soft and vulnerable insides – this is like putting cling ﬁlm over the cup (put a piece of cling ﬁlm over the cup to demonstrate). But now it is harder for baby to take in love – s/he is too defensive. And so it is harder for mum’s love to go in and for baby’s love to come back. This is painful for mum too, and she may little by little close off herself also (demonstrate this by also covering the jug with cling ﬁlm). Mum will experience this as a difficulty in bonding with her child and it</a:t>
            </a:r>
            <a:endParaRPr lang="en-GB"/>
          </a:p>
          <a:p>
            <a:r>
              <a:rPr lang="en-US"/>
              <a:t>also may make her feel very guilty. This is called  </a:t>
            </a:r>
            <a:r>
              <a:rPr lang="en-US" i="1"/>
              <a:t>avoidant attachment</a:t>
            </a:r>
            <a:r>
              <a:rPr lang="en-US"/>
              <a:t>. ‘Avoidant’ kids don’t seem so affected by the traumas around them. They may be watching TV or playing while arguments rage between their parents. People often feel reassured  by this but these children may develop into adults who can’t easily accept love and comfort or allow themselves to be close to or show their needs to others. In relationships they often feel their space being infringed upon and want their girlfriend or boyfriend to back off. They may ﬁnd other people’s needs hard to tolerate – even their own children’s neediness.</a:t>
            </a:r>
            <a:endParaRPr lang="en-GB"/>
          </a:p>
          <a:p>
            <a:r>
              <a:rPr lang="en-US"/>
              <a:t>Another choice a baby has to get more loving-kindness is to become more open – more  porous. That way that baby can soak up good attention from everywhere (equivalent to perforating a cup). But of course when love is received it can’t really be held onto – the baby leaks security (pour water into the leaky cup to demonstrate). This is called </a:t>
            </a:r>
            <a:r>
              <a:rPr lang="en-US" i="1"/>
              <a:t>anxious attachment</a:t>
            </a:r>
            <a:r>
              <a:rPr lang="en-US"/>
              <a:t>. S/he is clingy, very hard to comfort and very distressed when separated from mum but also may be very open to affection from anyone – even relative strangers. As adults, anxiously attached people are needy, very nervous about their partners leaving them and often quite jealous and ‘co-dependent’. They tend to be very ‘inward-facing’ in their relationships.</a:t>
            </a:r>
            <a:endParaRPr lang="en-GB"/>
          </a:p>
          <a:p>
            <a:r>
              <a:rPr lang="en-US"/>
              <a:t>Most difficult as an attachment style is actually a mixture of both these – called </a:t>
            </a:r>
            <a:r>
              <a:rPr lang="en-US" i="1"/>
              <a:t>disorganised attachment</a:t>
            </a:r>
            <a:r>
              <a:rPr lang="en-US"/>
              <a:t>. The baby can be too ‘leaky’ at moments and too closed off at others. Not only can loving-kindness hardly get in but, if it does, it is hard for baby to hold onto. Children with disorganised attachment may grow up to have real problems with relationships later because they both fear abandonment and get jealous, at the same time as being unable to bear it when their girlfriend or boyfriend gets too close. They constantly feel the need to pull their partner closer then push them away.</a:t>
            </a:r>
            <a:endParaRPr lang="en-GB"/>
          </a:p>
          <a:p>
            <a:r>
              <a:rPr lang="en-US"/>
              <a:t>Many of us grow up with some degree of anxious or avoidant attachment in our way of  relating to others. But repeated exposure to domestic violence can cause children to develop more extreme versions of these styles of relating. And we need to know that, if our children are already showing signs of one of these, then:</a:t>
            </a:r>
            <a:endParaRPr lang="en-GB"/>
          </a:p>
          <a:p>
            <a:r>
              <a:rPr lang="en-US"/>
              <a:t> </a:t>
            </a:r>
            <a:endParaRPr lang="en-GB"/>
          </a:p>
          <a:p>
            <a:r>
              <a:rPr lang="en-US"/>
              <a:t>• 	it is possible to turn it around</a:t>
            </a:r>
            <a:endParaRPr lang="en-GB"/>
          </a:p>
          <a:p>
            <a:r>
              <a:rPr lang="en-US"/>
              <a:t> </a:t>
            </a:r>
            <a:endParaRPr lang="en-GB"/>
          </a:p>
          <a:p>
            <a:r>
              <a:rPr lang="en-US"/>
              <a:t>• 	but it isn’t quick to turn it around, particularly the older and more ‘hard- wired’ the child.</a:t>
            </a:r>
            <a:endParaRPr lang="en-GB"/>
          </a:p>
          <a:p>
            <a:r>
              <a:rPr lang="en-US"/>
              <a:t> </a:t>
            </a:r>
            <a:endParaRPr lang="en-GB"/>
          </a:p>
          <a:p>
            <a:r>
              <a:rPr lang="en-US"/>
              <a:t>You can demonstrate how a parent may have to do a lot of ‘pouring’ love and comfort into the child without much coming back (here make a little hole in the cling ﬁlm over the cup and try to pour water from the jug into it – not a lot goes in, and none comes back) – before the avoidant child begins to take down its defences (gradually expand the hole in the cling ﬁlm so more water goes in) or the anxious child starts to shore up its boundaries (here wrap some cling ﬁlm round the perforated cup so it holds water). Only then will mum and dad get</a:t>
            </a:r>
            <a:endParaRPr lang="en-GB"/>
          </a:p>
          <a:p>
            <a:r>
              <a:rPr lang="en-US"/>
              <a:t> </a:t>
            </a:r>
            <a:endParaRPr lang="en-GB"/>
          </a:p>
          <a:p>
            <a:r>
              <a:rPr lang="en-US"/>
              <a:t> </a:t>
            </a:r>
            <a:endParaRPr lang="en-GB"/>
          </a:p>
          <a:p>
            <a:r>
              <a:rPr lang="en-US"/>
              <a:t>65</a:t>
            </a:r>
            <a:endParaRPr lang="en-GB"/>
          </a:p>
          <a:p>
            <a:br>
              <a:rPr lang="en-US"/>
            </a:br>
            <a:r>
              <a:rPr lang="en-US"/>
              <a:t>PICKING  UP THE  PIECES  AFTER  DOMESTIC  VIOLENCE</a:t>
            </a:r>
            <a:endParaRPr lang="en-GB"/>
          </a:p>
          <a:p>
            <a:r>
              <a:rPr lang="en-US"/>
              <a:t> </a:t>
            </a:r>
            <a:endParaRPr lang="en-GB"/>
          </a:p>
          <a:p>
            <a:r>
              <a:rPr lang="en-US"/>
              <a:t> </a:t>
            </a:r>
            <a:endParaRPr lang="en-GB"/>
          </a:p>
          <a:p>
            <a:r>
              <a:rPr lang="en-US"/>
              <a:t>much back for their efforts. And it can really take years of painstaking loving despite no apparent changes before you get there (experts tell us to expect two to ﬁve years).</a:t>
            </a:r>
            <a:endParaRPr lang="en-GB"/>
          </a:p>
          <a:p>
            <a:endParaRPr lang="en-GB"/>
          </a:p>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EA03156F-1C45-8D44-919A-4D145B338816}" type="slidenum">
              <a:rPr lang="en-US" smtClean="0">
                <a:latin typeface="Calibri" charset="0"/>
                <a:ea typeface="Arial" charset="0"/>
                <a:cs typeface="Arial" charset="0"/>
              </a:rPr>
              <a:pPr/>
              <a:t>6</a:t>
            </a:fld>
            <a:endParaRPr lang="en-US">
              <a:latin typeface="Calibri"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r>
              <a:rPr lang="en-US"/>
              <a:t>Attachment promoting behaviours include the following at any age:</a:t>
            </a:r>
          </a:p>
          <a:p>
            <a:endParaRPr lang="en-US"/>
          </a:p>
          <a:p>
            <a:r>
              <a:rPr lang="en-US"/>
              <a:t>Consistency </a:t>
            </a:r>
          </a:p>
          <a:p>
            <a:r>
              <a:rPr lang="en-US"/>
              <a:t>Giving attention, so that the child feels loved recognised and important</a:t>
            </a:r>
          </a:p>
          <a:p>
            <a:r>
              <a:rPr lang="en-US"/>
              <a:t>Comforting</a:t>
            </a:r>
          </a:p>
          <a:p>
            <a:r>
              <a:rPr lang="en-US"/>
              <a:t>Naming difficult feelings for the youngster</a:t>
            </a:r>
          </a:p>
          <a:p>
            <a:r>
              <a:rPr lang="en-US"/>
              <a:t>Touch, cuddles, ‘containment’ </a:t>
            </a:r>
          </a:p>
          <a:p>
            <a:endParaRPr lang="en-US"/>
          </a:p>
        </p:txBody>
      </p:sp>
      <p:sp>
        <p:nvSpPr>
          <p:cNvPr id="880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6B4691F-BDD0-354B-A723-2D7A7983D2F8}" type="slidenum">
              <a:rPr lang="en-GB" sz="1200">
                <a:latin typeface="Calibri" charset="0"/>
              </a:rPr>
              <a:pPr algn="r"/>
              <a:t>10</a:t>
            </a:fld>
            <a:endParaRPr lang="en-GB"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r>
              <a:rPr lang="en-US"/>
              <a:t>The effects of domestic violence on what children learn about the way the world works</a:t>
            </a:r>
            <a:endParaRPr lang="en-GB"/>
          </a:p>
          <a:p>
            <a:r>
              <a:rPr lang="en-US"/>
              <a:t> </a:t>
            </a:r>
            <a:endParaRPr lang="en-GB"/>
          </a:p>
          <a:p>
            <a:r>
              <a:rPr lang="en-US"/>
              <a:t>Explain that by witnessing domestic violence, children can learn that it is a normal or acceptable way to settle conﬂicts, and that if you aren’t the abuser you will be the abused. Those of us who learn this might ‘kick off’ whenever we feel angry or are involved in a disagreement. Some of us end up being victims ourselves later and thinking this is normal. Others of us again learn that conﬂict is dangerous – potentially catastrophic – and we avoid it at all costs throughout life, trying over-hard to please others.</a:t>
            </a:r>
            <a:endParaRPr lang="en-GB"/>
          </a:p>
          <a:p>
            <a:r>
              <a:rPr lang="en-US"/>
              <a:t>Children also absorb their knowledge of relationships from seeing how their mum and dad behave with each other.</a:t>
            </a:r>
            <a:endParaRPr lang="en-GB"/>
          </a:p>
          <a:p>
            <a:r>
              <a:rPr lang="en-US"/>
              <a:t>For a parent discussing domestic violence with children, it is important not to make light of the abuse in any way, and not to make excuses (e.g. ‘Daddy is ill’). Parents need to explain that the abuse was wrong and serious. Equally, parents need to understand clearly and explain to the children that exposing them to ongoing violence is also emotional abuse of them. Even if  abused parents are struggling to prioritise their own safety, they do not have the right to impose domestic violence on their children. Parents should encourage their children to be clear about the  boundaries they should set in life and expect others to respect.</a:t>
            </a:r>
            <a:endParaRPr lang="en-GB"/>
          </a:p>
          <a:p>
            <a:endParaRPr lang="en-US"/>
          </a:p>
        </p:txBody>
      </p:sp>
      <p:sp>
        <p:nvSpPr>
          <p:cNvPr id="901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D5EFC99-CC53-214F-A360-C038BD8B897F}" type="slidenum">
              <a:rPr lang="en-GB" sz="1200">
                <a:latin typeface="Calibri" charset="0"/>
              </a:rPr>
              <a:pPr algn="r"/>
              <a:t>11</a:t>
            </a:fld>
            <a:endParaRPr lang="en-GB"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6AF97284-3198-3240-8F98-8C06F0B1A10B}" type="slidenum">
              <a:rPr lang="en-GB">
                <a:latin typeface="Calibri" charset="0"/>
                <a:ea typeface="Arial" charset="0"/>
                <a:cs typeface="Arial" charset="0"/>
              </a:rPr>
              <a:pPr/>
              <a:t>13</a:t>
            </a:fld>
            <a:endParaRPr lang="en-GB">
              <a:latin typeface="Calibri" charset="0"/>
              <a:ea typeface="Arial"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endParaRPr lang="en-US"/>
          </a:p>
          <a:p>
            <a:r>
              <a:rPr lang="en-US"/>
              <a:t>Consistency</a:t>
            </a:r>
          </a:p>
          <a:p>
            <a:r>
              <a:rPr lang="en-US"/>
              <a:t>Boundaries for children’s behaviour</a:t>
            </a:r>
          </a:p>
          <a:p>
            <a:r>
              <a:rPr lang="en-US"/>
              <a:t>Boundaries for yourself – you’re not your child’s mate – what is not appropriate?  (eg. Breaking down on them, swearing at them, name calling them, sulking and guilt-tripping them, using them to talk out your problems with dad or other ‘adult issues’, putting down dad, getting them to keep secrets for you unless vital for safety, not doing sexual things around them etc etc)</a:t>
            </a:r>
          </a:p>
        </p:txBody>
      </p:sp>
      <p:sp>
        <p:nvSpPr>
          <p:cNvPr id="1024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0ED97D0-FD54-CD4D-9A77-89668B3AE1D3}" type="slidenum">
              <a:rPr lang="en-GB" sz="1200">
                <a:latin typeface="Calibri" charset="0"/>
              </a:rPr>
              <a:pPr algn="r"/>
              <a:t>14</a:t>
            </a:fld>
            <a:endParaRPr lang="en-GB"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B652EF04-D69A-45AE-896B-CC8F3A3C8298}" type="datetime1">
              <a:rPr lang="en-US"/>
              <a:pPr/>
              <a:t>9/4/18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75E010-28C0-4716-B497-0681A2B56336}" type="slidenum">
              <a:rPr lang="en-GB"/>
              <a:pPr/>
              <a:t>‹#›</a:t>
            </a:fld>
            <a:endParaRPr lang="en-GB"/>
          </a:p>
        </p:txBody>
      </p:sp>
    </p:spTree>
    <p:extLst>
      <p:ext uri="{BB962C8B-B14F-4D97-AF65-F5344CB8AC3E}">
        <p14:creationId xmlns:p14="http://schemas.microsoft.com/office/powerpoint/2010/main" val="294701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024F6DEF-B922-4E0A-B694-73AD97240358}" type="datetime1">
              <a:rPr lang="en-US"/>
              <a:pPr/>
              <a:t>9/4/18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457B76-EC4A-44F9-83EB-7884DDF104E7}" type="slidenum">
              <a:rPr lang="en-GB"/>
              <a:pPr/>
              <a:t>‹#›</a:t>
            </a:fld>
            <a:endParaRPr lang="en-GB"/>
          </a:p>
        </p:txBody>
      </p:sp>
    </p:spTree>
    <p:extLst>
      <p:ext uri="{BB962C8B-B14F-4D97-AF65-F5344CB8AC3E}">
        <p14:creationId xmlns:p14="http://schemas.microsoft.com/office/powerpoint/2010/main" val="24139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D8ABDDFC-9BA9-46FB-B540-49FE162EF7AB}" type="datetime1">
              <a:rPr lang="en-US"/>
              <a:pPr/>
              <a:t>9/4/18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08F048-65D2-4A37-967D-1753028295F2}" type="slidenum">
              <a:rPr lang="en-GB"/>
              <a:pPr/>
              <a:t>‹#›</a:t>
            </a:fld>
            <a:endParaRPr lang="en-GB"/>
          </a:p>
        </p:txBody>
      </p:sp>
    </p:spTree>
    <p:extLst>
      <p:ext uri="{BB962C8B-B14F-4D97-AF65-F5344CB8AC3E}">
        <p14:creationId xmlns:p14="http://schemas.microsoft.com/office/powerpoint/2010/main" val="361754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BF7A27FE-7811-4C2D-B7E3-0A5808D94DBB}" type="datetime1">
              <a:rPr lang="en-US"/>
              <a:pPr/>
              <a:t>9/4/18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6F5803E-B703-4DAE-9CFE-2F95DA04B7E9}" type="slidenum">
              <a:rPr lang="en-GB"/>
              <a:pPr/>
              <a:t>‹#›</a:t>
            </a:fld>
            <a:endParaRPr lang="en-GB"/>
          </a:p>
        </p:txBody>
      </p:sp>
    </p:spTree>
    <p:extLst>
      <p:ext uri="{BB962C8B-B14F-4D97-AF65-F5344CB8AC3E}">
        <p14:creationId xmlns:p14="http://schemas.microsoft.com/office/powerpoint/2010/main" val="253188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FF57D6D-24A4-47F2-9B2D-CCBA7CBC9FBC}" type="datetime1">
              <a:rPr lang="en-US"/>
              <a:pPr/>
              <a:t>9/4/18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07A55FB-496C-41F0-AD95-E6DEB2273603}" type="slidenum">
              <a:rPr lang="en-GB"/>
              <a:pPr/>
              <a:t>‹#›</a:t>
            </a:fld>
            <a:endParaRPr lang="en-GB"/>
          </a:p>
        </p:txBody>
      </p:sp>
    </p:spTree>
    <p:extLst>
      <p:ext uri="{BB962C8B-B14F-4D97-AF65-F5344CB8AC3E}">
        <p14:creationId xmlns:p14="http://schemas.microsoft.com/office/powerpoint/2010/main" val="142287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fld id="{736A5F73-7F66-4176-B519-21AE00E4D509}" type="datetime1">
              <a:rPr lang="en-US"/>
              <a:pPr/>
              <a:t>9/4/18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94F56FB-A83F-400C-90D3-16049F1A975C}" type="slidenum">
              <a:rPr lang="en-GB"/>
              <a:pPr/>
              <a:t>‹#›</a:t>
            </a:fld>
            <a:endParaRPr lang="en-GB"/>
          </a:p>
        </p:txBody>
      </p:sp>
    </p:spTree>
    <p:extLst>
      <p:ext uri="{BB962C8B-B14F-4D97-AF65-F5344CB8AC3E}">
        <p14:creationId xmlns:p14="http://schemas.microsoft.com/office/powerpoint/2010/main" val="392288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fld id="{AC453D2E-EE56-4B3A-AAE3-EC5BEF243EF9}" type="datetime1">
              <a:rPr lang="en-US"/>
              <a:pPr/>
              <a:t>9/4/18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CED0C8B-F94B-4AEF-BB7C-21B9AD0CAE72}" type="slidenum">
              <a:rPr lang="en-GB"/>
              <a:pPr/>
              <a:t>‹#›</a:t>
            </a:fld>
            <a:endParaRPr lang="en-GB"/>
          </a:p>
        </p:txBody>
      </p:sp>
    </p:spTree>
    <p:extLst>
      <p:ext uri="{BB962C8B-B14F-4D97-AF65-F5344CB8AC3E}">
        <p14:creationId xmlns:p14="http://schemas.microsoft.com/office/powerpoint/2010/main" val="49000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DC918FB-E603-4CD2-B2F2-66C91380EE80}" type="datetime1">
              <a:rPr lang="en-US"/>
              <a:pPr/>
              <a:t>9/4/18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807D3BF-3BA0-4C2B-AEDA-93B69FD18B44}" type="slidenum">
              <a:rPr lang="en-GB"/>
              <a:pPr/>
              <a:t>‹#›</a:t>
            </a:fld>
            <a:endParaRPr lang="en-GB"/>
          </a:p>
        </p:txBody>
      </p:sp>
    </p:spTree>
    <p:extLst>
      <p:ext uri="{BB962C8B-B14F-4D97-AF65-F5344CB8AC3E}">
        <p14:creationId xmlns:p14="http://schemas.microsoft.com/office/powerpoint/2010/main" val="236899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90EA5B3-7CE5-4788-83B0-C13582FC3E16}" type="datetime1">
              <a:rPr lang="en-US"/>
              <a:pPr/>
              <a:t>9/4/18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8C40772-89E2-4F89-AB78-32DA66CD8F14}" type="slidenum">
              <a:rPr lang="en-GB"/>
              <a:pPr/>
              <a:t>‹#›</a:t>
            </a:fld>
            <a:endParaRPr lang="en-GB"/>
          </a:p>
        </p:txBody>
      </p:sp>
    </p:spTree>
    <p:extLst>
      <p:ext uri="{BB962C8B-B14F-4D97-AF65-F5344CB8AC3E}">
        <p14:creationId xmlns:p14="http://schemas.microsoft.com/office/powerpoint/2010/main" val="301467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2670D3-2058-43F3-86A1-55E1DB019FA9}" type="datetime1">
              <a:rPr lang="en-US"/>
              <a:pPr/>
              <a:t>9/4/18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24B9A85-234B-4B2B-8E8B-491665784015}" type="slidenum">
              <a:rPr lang="en-GB"/>
              <a:pPr/>
              <a:t>‹#›</a:t>
            </a:fld>
            <a:endParaRPr lang="en-GB"/>
          </a:p>
        </p:txBody>
      </p:sp>
    </p:spTree>
    <p:extLst>
      <p:ext uri="{BB962C8B-B14F-4D97-AF65-F5344CB8AC3E}">
        <p14:creationId xmlns:p14="http://schemas.microsoft.com/office/powerpoint/2010/main" val="355164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5EE4050-983E-4EFB-8716-4574010D34B2}" type="datetime1">
              <a:rPr lang="en-US"/>
              <a:pPr/>
              <a:t>9/4/18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72541FB-1F5D-4BCB-910D-77BEC0ABAB1B}" type="slidenum">
              <a:rPr lang="en-GB"/>
              <a:pPr/>
              <a:t>‹#›</a:t>
            </a:fld>
            <a:endParaRPr lang="en-GB"/>
          </a:p>
        </p:txBody>
      </p:sp>
    </p:spTree>
    <p:extLst>
      <p:ext uri="{BB962C8B-B14F-4D97-AF65-F5344CB8AC3E}">
        <p14:creationId xmlns:p14="http://schemas.microsoft.com/office/powerpoint/2010/main" val="27437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CF17BD8F-01E5-4735-8DF5-E9DB70C0E2B4}" type="datetime1">
              <a:rPr lang="en-US">
                <a:cs typeface="Arial" charset="0"/>
              </a:rPr>
              <a:pPr fontAlgn="base">
                <a:spcBef>
                  <a:spcPct val="0"/>
                </a:spcBef>
                <a:spcAft>
                  <a:spcPct val="0"/>
                </a:spcAft>
              </a:pPr>
              <a:t>9/4/18</a:t>
            </a:fld>
            <a:endParaRPr lang="en-GB">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4D39C2A5-072D-4BFC-8C2D-465CE1659F75}" type="slidenum">
              <a:rPr lang="en-GB">
                <a:cs typeface="Arial" charset="0"/>
              </a:rPr>
              <a:pPr fontAlgn="base">
                <a:spcBef>
                  <a:spcPct val="0"/>
                </a:spcBef>
                <a:spcAft>
                  <a:spcPct val="0"/>
                </a:spcAft>
              </a:pPr>
              <a:t>‹#›</a:t>
            </a:fld>
            <a:endParaRPr lang="en-GB">
              <a:cs typeface="Arial" charset="0"/>
            </a:endParaRPr>
          </a:p>
        </p:txBody>
      </p:sp>
    </p:spTree>
    <p:extLst>
      <p:ext uri="{BB962C8B-B14F-4D97-AF65-F5344CB8AC3E}">
        <p14:creationId xmlns:p14="http://schemas.microsoft.com/office/powerpoint/2010/main" val="3105398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eaLnBrk="1" hangingPunct="1"/>
            <a:r>
              <a:rPr lang="en-US" dirty="0"/>
              <a:t> </a:t>
            </a:r>
          </a:p>
        </p:txBody>
      </p:sp>
      <p:sp>
        <p:nvSpPr>
          <p:cNvPr id="95235" name="Rectangle 3"/>
          <p:cNvSpPr>
            <a:spLocks noGrp="1" noChangeArrowheads="1"/>
          </p:cNvSpPr>
          <p:nvPr>
            <p:ph type="body" idx="4294967295"/>
          </p:nvPr>
        </p:nvSpPr>
        <p:spPr/>
        <p:txBody>
          <a:bodyPr/>
          <a:lstStyle/>
          <a:p>
            <a:pPr algn="ctr" eaLnBrk="1" hangingPunct="1">
              <a:buFont typeface="Arial" charset="0"/>
              <a:buNone/>
            </a:pPr>
            <a:r>
              <a:rPr lang="en-GB" sz="6600" dirty="0">
                <a:solidFill>
                  <a:schemeClr val="bg1"/>
                </a:solidFill>
              </a:rPr>
              <a:t>Domestic violence impacts on children</a:t>
            </a:r>
            <a:endParaRPr lang="en-US" sz="6600" dirty="0">
              <a:solidFill>
                <a:schemeClr val="bg1"/>
              </a:solidFill>
            </a:endParaRPr>
          </a:p>
        </p:txBody>
      </p:sp>
    </p:spTree>
    <p:extLst>
      <p:ext uri="{BB962C8B-B14F-4D97-AF65-F5344CB8AC3E}">
        <p14:creationId xmlns:p14="http://schemas.microsoft.com/office/powerpoint/2010/main" val="428429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468313" y="260350"/>
            <a:ext cx="8229600" cy="1143000"/>
          </a:xfrm>
        </p:spPr>
        <p:txBody>
          <a:bodyPr/>
          <a:lstStyle/>
          <a:p>
            <a:r>
              <a:rPr lang="en-US">
                <a:solidFill>
                  <a:srgbClr val="EFAB16"/>
                </a:solidFill>
              </a:rPr>
              <a:t>Getting more secure</a:t>
            </a:r>
          </a:p>
        </p:txBody>
      </p:sp>
      <p:sp>
        <p:nvSpPr>
          <p:cNvPr id="87043" name="Content Placeholder 2"/>
          <p:cNvSpPr>
            <a:spLocks noGrp="1"/>
          </p:cNvSpPr>
          <p:nvPr>
            <p:ph idx="4294967295"/>
          </p:nvPr>
        </p:nvSpPr>
        <p:spPr>
          <a:xfrm>
            <a:off x="5003800" y="1844675"/>
            <a:ext cx="3827463" cy="5905500"/>
          </a:xfrm>
        </p:spPr>
        <p:txBody>
          <a:bodyPr/>
          <a:lstStyle/>
          <a:p>
            <a:r>
              <a:rPr lang="en-US" sz="3600"/>
              <a:t>What things do mothers do with young children in the first 2 years to make them feel safe and secure?</a:t>
            </a:r>
          </a:p>
        </p:txBody>
      </p:sp>
      <p:pic>
        <p:nvPicPr>
          <p:cNvPr id="87044" name="Picture 4" descr="bw-2_mg_3571_std_edited1"/>
          <p:cNvPicPr>
            <a:picLocks noChangeAspect="1" noChangeArrowheads="1"/>
          </p:cNvPicPr>
          <p:nvPr/>
        </p:nvPicPr>
        <p:blipFill>
          <a:blip r:embed="rId3"/>
          <a:srcRect/>
          <a:stretch>
            <a:fillRect/>
          </a:stretch>
        </p:blipFill>
        <p:spPr bwMode="auto">
          <a:xfrm>
            <a:off x="395288" y="1773238"/>
            <a:ext cx="4392612" cy="39608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idx="4294967295"/>
          </p:nvPr>
        </p:nvSpPr>
        <p:spPr>
          <a:xfrm>
            <a:off x="2667000" y="304800"/>
            <a:ext cx="8229600" cy="1143000"/>
          </a:xfrm>
        </p:spPr>
        <p:txBody>
          <a:bodyPr/>
          <a:lstStyle/>
          <a:p>
            <a:pPr eaLnBrk="1" hangingPunct="1"/>
            <a:r>
              <a:rPr lang="en-GB" sz="4000">
                <a:solidFill>
                  <a:srgbClr val="EFAB16"/>
                </a:solidFill>
              </a:rPr>
              <a:t>Impacts on children</a:t>
            </a:r>
            <a:endParaRPr lang="en-US" sz="4000">
              <a:solidFill>
                <a:srgbClr val="EFAB16"/>
              </a:solidFill>
            </a:endParaRPr>
          </a:p>
        </p:txBody>
      </p:sp>
      <p:sp>
        <p:nvSpPr>
          <p:cNvPr id="89091" name="Rectangle 3"/>
          <p:cNvSpPr>
            <a:spLocks noGrp="1"/>
          </p:cNvSpPr>
          <p:nvPr>
            <p:ph idx="4294967295"/>
          </p:nvPr>
        </p:nvSpPr>
        <p:spPr>
          <a:xfrm>
            <a:off x="0" y="4594225"/>
            <a:ext cx="8229600" cy="4525963"/>
          </a:xfrm>
        </p:spPr>
        <p:txBody>
          <a:bodyPr/>
          <a:lstStyle/>
          <a:p>
            <a:pPr eaLnBrk="1" hangingPunct="1">
              <a:lnSpc>
                <a:spcPct val="90000"/>
              </a:lnSpc>
            </a:pPr>
            <a:r>
              <a:rPr lang="en-GB" sz="2800"/>
              <a:t>Social learning</a:t>
            </a:r>
          </a:p>
          <a:p>
            <a:pPr eaLnBrk="1" hangingPunct="1">
              <a:lnSpc>
                <a:spcPct val="90000"/>
              </a:lnSpc>
            </a:pPr>
            <a:endParaRPr lang="en-GB" sz="2000"/>
          </a:p>
          <a:p>
            <a:pPr eaLnBrk="1" hangingPunct="1">
              <a:lnSpc>
                <a:spcPct val="90000"/>
              </a:lnSpc>
            </a:pPr>
            <a:endParaRPr lang="en-US" sz="2400"/>
          </a:p>
          <a:p>
            <a:pPr eaLnBrk="1" hangingPunct="1"/>
            <a:endParaRPr lang="en-US"/>
          </a:p>
        </p:txBody>
      </p:sp>
      <p:pic>
        <p:nvPicPr>
          <p:cNvPr id="89092" name="Picture 4"/>
          <p:cNvPicPr>
            <a:picLocks noChangeAspect="1" noChangeArrowheads="1"/>
          </p:cNvPicPr>
          <p:nvPr/>
        </p:nvPicPr>
        <p:blipFill>
          <a:blip r:embed="rId3"/>
          <a:srcRect/>
          <a:stretch>
            <a:fillRect/>
          </a:stretch>
        </p:blipFill>
        <p:spPr bwMode="auto">
          <a:xfrm>
            <a:off x="19066" y="116632"/>
            <a:ext cx="4648200" cy="3219847"/>
          </a:xfrm>
          <a:prstGeom prst="rect">
            <a:avLst/>
          </a:prstGeom>
          <a:noFill/>
          <a:ln w="9525">
            <a:noFill/>
            <a:miter lim="800000"/>
            <a:headEnd/>
            <a:tailEnd/>
          </a:ln>
        </p:spPr>
      </p:pic>
      <p:pic>
        <p:nvPicPr>
          <p:cNvPr id="89093" name="Picture 5"/>
          <p:cNvPicPr>
            <a:picLocks noChangeAspect="1" noChangeArrowheads="1"/>
          </p:cNvPicPr>
          <p:nvPr/>
        </p:nvPicPr>
        <p:blipFill>
          <a:blip r:embed="rId4"/>
          <a:srcRect/>
          <a:stretch>
            <a:fillRect/>
          </a:stretch>
        </p:blipFill>
        <p:spPr bwMode="auto">
          <a:xfrm>
            <a:off x="3276600" y="2743200"/>
            <a:ext cx="5781228" cy="38541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normAutofit fontScale="90000"/>
          </a:bodyPr>
          <a:lstStyle/>
          <a:p>
            <a:pPr eaLnBrk="1" hangingPunct="1"/>
            <a:br>
              <a:rPr lang="en-GB" sz="4000" dirty="0">
                <a:solidFill>
                  <a:srgbClr val="F79646"/>
                </a:solidFill>
              </a:rPr>
            </a:br>
            <a:r>
              <a:rPr lang="en-GB" sz="4000" dirty="0">
                <a:solidFill>
                  <a:srgbClr val="F79646"/>
                </a:solidFill>
                <a:latin typeface="Tahoma" charset="0"/>
              </a:rPr>
              <a:t>Domestic violence and family dynamics</a:t>
            </a:r>
            <a:br>
              <a:rPr lang="en-GB" sz="4000" dirty="0">
                <a:solidFill>
                  <a:srgbClr val="F79646"/>
                </a:solidFill>
                <a:latin typeface="Tahoma" charset="0"/>
              </a:rPr>
            </a:br>
            <a:endParaRPr lang="en-GB" sz="4000" dirty="0">
              <a:solidFill>
                <a:srgbClr val="F79646"/>
              </a:solidFill>
            </a:endParaRPr>
          </a:p>
        </p:txBody>
      </p:sp>
      <p:grpSp>
        <p:nvGrpSpPr>
          <p:cNvPr id="2" name="Group 4"/>
          <p:cNvGrpSpPr>
            <a:grpSpLocks/>
          </p:cNvGrpSpPr>
          <p:nvPr/>
        </p:nvGrpSpPr>
        <p:grpSpPr bwMode="auto">
          <a:xfrm>
            <a:off x="827088" y="2133600"/>
            <a:ext cx="1828800" cy="1828800"/>
            <a:chOff x="1440" y="5520"/>
            <a:chExt cx="2880" cy="2880"/>
          </a:xfrm>
        </p:grpSpPr>
        <p:sp>
          <p:nvSpPr>
            <p:cNvPr id="105495" name="AutoShape 5"/>
            <p:cNvSpPr>
              <a:spLocks noChangeArrowheads="1"/>
            </p:cNvSpPr>
            <p:nvPr/>
          </p:nvSpPr>
          <p:spPr bwMode="auto">
            <a:xfrm rot="10800000">
              <a:off x="1980" y="6060"/>
              <a:ext cx="1665" cy="1440"/>
            </a:xfrm>
            <a:prstGeom prst="triangle">
              <a:avLst>
                <a:gd name="adj" fmla="val 50000"/>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105496" name="Text Box 6"/>
            <p:cNvSpPr txBox="1">
              <a:spLocks noChangeArrowheads="1"/>
            </p:cNvSpPr>
            <p:nvPr/>
          </p:nvSpPr>
          <p:spPr bwMode="auto">
            <a:xfrm>
              <a:off x="2520" y="7680"/>
              <a:ext cx="720" cy="720"/>
            </a:xfrm>
            <a:prstGeom prst="rect">
              <a:avLst/>
            </a:prstGeom>
            <a:solidFill>
              <a:srgbClr val="FFFFFF"/>
            </a:solidFill>
            <a:ln w="9525">
              <a:noFill/>
              <a:miter lim="800000"/>
              <a:headEnd/>
              <a:tailEnd/>
            </a:ln>
          </p:spPr>
          <p:txBody>
            <a:bodyPr>
              <a:prstTxWarp prst="textNoShape">
                <a:avLst/>
              </a:prstTxWarp>
            </a:bodyPr>
            <a:lstStyle/>
            <a:p>
              <a:r>
                <a:rPr lang="en-GB" sz="1200">
                  <a:ea typeface="ＭＳ Ｐゴシック" charset="-128"/>
                  <a:cs typeface="ＭＳ Ｐゴシック" charset="-128"/>
                  <a:sym typeface="Symbol" charset="2"/>
                </a:rPr>
                <a:t></a:t>
              </a:r>
              <a:endParaRPr lang="en-GB">
                <a:ea typeface="ＭＳ Ｐゴシック" charset="-128"/>
                <a:cs typeface="ＭＳ Ｐゴシック" charset="-128"/>
              </a:endParaRPr>
            </a:p>
          </p:txBody>
        </p:sp>
        <p:sp>
          <p:nvSpPr>
            <p:cNvPr id="105497" name="Text Box 7"/>
            <p:cNvSpPr txBox="1">
              <a:spLocks noChangeArrowheads="1"/>
            </p:cNvSpPr>
            <p:nvPr/>
          </p:nvSpPr>
          <p:spPr bwMode="auto">
            <a:xfrm>
              <a:off x="3780" y="5520"/>
              <a:ext cx="540" cy="720"/>
            </a:xfrm>
            <a:prstGeom prst="rect">
              <a:avLst/>
            </a:prstGeom>
            <a:solidFill>
              <a:srgbClr val="FFFFFF"/>
            </a:solidFill>
            <a:ln w="9525">
              <a:noFill/>
              <a:miter lim="800000"/>
              <a:headEnd/>
              <a:tailEnd/>
            </a:ln>
          </p:spPr>
          <p:txBody>
            <a:bodyPr>
              <a:prstTxWarp prst="textNoShape">
                <a:avLst/>
              </a:prstTxWarp>
            </a:bodyPr>
            <a:lstStyle/>
            <a:p>
              <a:endParaRPr lang="en-GB" sz="1200">
                <a:ea typeface="ＭＳ Ｐゴシック" charset="-128"/>
                <a:cs typeface="ＭＳ Ｐゴシック" charset="-128"/>
              </a:endParaRPr>
            </a:p>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sp>
          <p:nvSpPr>
            <p:cNvPr id="105498" name="Text Box 8"/>
            <p:cNvSpPr txBox="1">
              <a:spLocks noChangeArrowheads="1"/>
            </p:cNvSpPr>
            <p:nvPr/>
          </p:nvSpPr>
          <p:spPr bwMode="auto">
            <a:xfrm>
              <a:off x="1440" y="5700"/>
              <a:ext cx="540" cy="540"/>
            </a:xfrm>
            <a:prstGeom prst="rect">
              <a:avLst/>
            </a:prstGeom>
            <a:solidFill>
              <a:srgbClr val="FFFFFF"/>
            </a:solidFill>
            <a:ln w="9525">
              <a:noFill/>
              <a:miter lim="800000"/>
              <a:headEnd/>
              <a:tailEnd/>
            </a:ln>
          </p:spPr>
          <p:txBody>
            <a:bodyPr>
              <a:prstTxWarp prst="textNoShape">
                <a:avLst/>
              </a:prstTxWarp>
            </a:bodyPr>
            <a:lstStyle/>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grpSp>
      <p:grpSp>
        <p:nvGrpSpPr>
          <p:cNvPr id="3" name="Group 9"/>
          <p:cNvGrpSpPr>
            <a:grpSpLocks/>
          </p:cNvGrpSpPr>
          <p:nvPr/>
        </p:nvGrpSpPr>
        <p:grpSpPr bwMode="auto">
          <a:xfrm>
            <a:off x="3563938" y="2276475"/>
            <a:ext cx="1828800" cy="1714500"/>
            <a:chOff x="5220" y="5700"/>
            <a:chExt cx="2880" cy="2700"/>
          </a:xfrm>
        </p:grpSpPr>
        <p:sp>
          <p:nvSpPr>
            <p:cNvPr id="105491" name="AutoShape 10"/>
            <p:cNvSpPr>
              <a:spLocks noChangeArrowheads="1"/>
            </p:cNvSpPr>
            <p:nvPr/>
          </p:nvSpPr>
          <p:spPr bwMode="auto">
            <a:xfrm rot="-1212993">
              <a:off x="5580" y="6060"/>
              <a:ext cx="1665" cy="1440"/>
            </a:xfrm>
            <a:prstGeom prst="triangle">
              <a:avLst>
                <a:gd name="adj" fmla="val 47681"/>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105492" name="Text Box 11"/>
            <p:cNvSpPr txBox="1">
              <a:spLocks noChangeArrowheads="1"/>
            </p:cNvSpPr>
            <p:nvPr/>
          </p:nvSpPr>
          <p:spPr bwMode="auto">
            <a:xfrm>
              <a:off x="5580" y="5700"/>
              <a:ext cx="540" cy="540"/>
            </a:xfrm>
            <a:prstGeom prst="rect">
              <a:avLst/>
            </a:prstGeom>
            <a:solidFill>
              <a:srgbClr val="FFFFFF"/>
            </a:solidFill>
            <a:ln w="9525">
              <a:noFill/>
              <a:miter lim="800000"/>
              <a:headEnd/>
              <a:tailEnd/>
            </a:ln>
          </p:spPr>
          <p:txBody>
            <a:bodyPr>
              <a:prstTxWarp prst="textNoShape">
                <a:avLst/>
              </a:prstTxWarp>
            </a:bodyPr>
            <a:lstStyle/>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sp>
          <p:nvSpPr>
            <p:cNvPr id="105493" name="Text Box 12"/>
            <p:cNvSpPr txBox="1">
              <a:spLocks noChangeArrowheads="1"/>
            </p:cNvSpPr>
            <p:nvPr/>
          </p:nvSpPr>
          <p:spPr bwMode="auto">
            <a:xfrm>
              <a:off x="7560" y="6600"/>
              <a:ext cx="540" cy="720"/>
            </a:xfrm>
            <a:prstGeom prst="rect">
              <a:avLst/>
            </a:prstGeom>
            <a:solidFill>
              <a:srgbClr val="FFFFFF"/>
            </a:solidFill>
            <a:ln w="9525">
              <a:noFill/>
              <a:miter lim="800000"/>
              <a:headEnd/>
              <a:tailEnd/>
            </a:ln>
          </p:spPr>
          <p:txBody>
            <a:bodyPr>
              <a:prstTxWarp prst="textNoShape">
                <a:avLst/>
              </a:prstTxWarp>
            </a:bodyPr>
            <a:lstStyle/>
            <a:p>
              <a:endParaRPr lang="en-GB" sz="1200">
                <a:ea typeface="ＭＳ Ｐゴシック" charset="-128"/>
                <a:cs typeface="ＭＳ Ｐゴシック" charset="-128"/>
              </a:endParaRPr>
            </a:p>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sp>
          <p:nvSpPr>
            <p:cNvPr id="105494" name="Text Box 13"/>
            <p:cNvSpPr txBox="1">
              <a:spLocks noChangeArrowheads="1"/>
            </p:cNvSpPr>
            <p:nvPr/>
          </p:nvSpPr>
          <p:spPr bwMode="auto">
            <a:xfrm>
              <a:off x="5220" y="7680"/>
              <a:ext cx="540" cy="720"/>
            </a:xfrm>
            <a:prstGeom prst="rect">
              <a:avLst/>
            </a:prstGeom>
            <a:solidFill>
              <a:srgbClr val="FFFFFF"/>
            </a:solidFill>
            <a:ln w="9525">
              <a:noFill/>
              <a:miter lim="800000"/>
              <a:headEnd/>
              <a:tailEnd/>
            </a:ln>
          </p:spPr>
          <p:txBody>
            <a:bodyPr>
              <a:prstTxWarp prst="textNoShape">
                <a:avLst/>
              </a:prstTxWarp>
            </a:bodyPr>
            <a:lstStyle/>
            <a:p>
              <a:r>
                <a:rPr lang="en-GB" sz="1200">
                  <a:ea typeface="ＭＳ Ｐゴシック" charset="-128"/>
                  <a:cs typeface="ＭＳ Ｐゴシック" charset="-128"/>
                  <a:sym typeface="Symbol" charset="2"/>
                </a:rPr>
                <a:t></a:t>
              </a:r>
              <a:endParaRPr lang="en-GB">
                <a:ea typeface="ＭＳ Ｐゴシック" charset="-128"/>
                <a:cs typeface="ＭＳ Ｐゴシック" charset="-128"/>
              </a:endParaRPr>
            </a:p>
          </p:txBody>
        </p:sp>
      </p:grpSp>
      <p:grpSp>
        <p:nvGrpSpPr>
          <p:cNvPr id="4" name="Group 14"/>
          <p:cNvGrpSpPr>
            <a:grpSpLocks/>
          </p:cNvGrpSpPr>
          <p:nvPr/>
        </p:nvGrpSpPr>
        <p:grpSpPr bwMode="auto">
          <a:xfrm>
            <a:off x="5986463" y="2293938"/>
            <a:ext cx="1714500" cy="1714500"/>
            <a:chOff x="3771" y="1445"/>
            <a:chExt cx="1080" cy="1080"/>
          </a:xfrm>
        </p:grpSpPr>
        <p:sp>
          <p:nvSpPr>
            <p:cNvPr id="105487" name="AutoShape 15"/>
            <p:cNvSpPr>
              <a:spLocks noChangeArrowheads="1"/>
            </p:cNvSpPr>
            <p:nvPr/>
          </p:nvSpPr>
          <p:spPr bwMode="auto">
            <a:xfrm rot="1278210">
              <a:off x="4059" y="1661"/>
              <a:ext cx="666" cy="576"/>
            </a:xfrm>
            <a:prstGeom prst="triangle">
              <a:avLst>
                <a:gd name="adj" fmla="val 50000"/>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105488" name="Text Box 16"/>
            <p:cNvSpPr txBox="1">
              <a:spLocks noChangeArrowheads="1"/>
            </p:cNvSpPr>
            <p:nvPr/>
          </p:nvSpPr>
          <p:spPr bwMode="auto">
            <a:xfrm>
              <a:off x="3771" y="2021"/>
              <a:ext cx="216" cy="216"/>
            </a:xfrm>
            <a:prstGeom prst="rect">
              <a:avLst/>
            </a:prstGeom>
            <a:solidFill>
              <a:srgbClr val="FFFFFF"/>
            </a:solidFill>
            <a:ln w="9525">
              <a:noFill/>
              <a:miter lim="800000"/>
              <a:headEnd/>
              <a:tailEnd/>
            </a:ln>
          </p:spPr>
          <p:txBody>
            <a:bodyPr>
              <a:prstTxWarp prst="textNoShape">
                <a:avLst/>
              </a:prstTxWarp>
            </a:bodyPr>
            <a:lstStyle/>
            <a:p>
              <a:r>
                <a:rPr lang="en-GB" sz="1200">
                  <a:ea typeface="ＭＳ Ｐゴシック" charset="-128"/>
                  <a:cs typeface="ＭＳ Ｐゴシック" charset="-128"/>
                  <a:sym typeface="Symbol" charset="2"/>
                </a:rPr>
                <a:t></a:t>
              </a:r>
              <a:endParaRPr lang="en-GB">
                <a:ea typeface="ＭＳ Ｐゴシック" charset="-128"/>
                <a:cs typeface="ＭＳ Ｐゴシック" charset="-128"/>
              </a:endParaRPr>
            </a:p>
          </p:txBody>
        </p:sp>
        <p:sp>
          <p:nvSpPr>
            <p:cNvPr id="105489" name="Text Box 17"/>
            <p:cNvSpPr txBox="1">
              <a:spLocks noChangeArrowheads="1"/>
            </p:cNvSpPr>
            <p:nvPr/>
          </p:nvSpPr>
          <p:spPr bwMode="auto">
            <a:xfrm>
              <a:off x="4635" y="2237"/>
              <a:ext cx="216" cy="288"/>
            </a:xfrm>
            <a:prstGeom prst="rect">
              <a:avLst/>
            </a:prstGeom>
            <a:solidFill>
              <a:srgbClr val="FFFFFF"/>
            </a:solidFill>
            <a:ln w="9525">
              <a:noFill/>
              <a:miter lim="800000"/>
              <a:headEnd/>
              <a:tailEnd/>
            </a:ln>
          </p:spPr>
          <p:txBody>
            <a:bodyPr>
              <a:prstTxWarp prst="textNoShape">
                <a:avLst/>
              </a:prstTxWarp>
            </a:bodyPr>
            <a:lstStyle/>
            <a:p>
              <a:endParaRPr lang="en-GB" sz="1200">
                <a:ea typeface="ＭＳ Ｐゴシック" charset="-128"/>
                <a:cs typeface="ＭＳ Ｐゴシック" charset="-128"/>
              </a:endParaRPr>
            </a:p>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sp>
          <p:nvSpPr>
            <p:cNvPr id="105490" name="Text Box 18"/>
            <p:cNvSpPr txBox="1">
              <a:spLocks noChangeArrowheads="1"/>
            </p:cNvSpPr>
            <p:nvPr/>
          </p:nvSpPr>
          <p:spPr bwMode="auto">
            <a:xfrm>
              <a:off x="4491" y="1445"/>
              <a:ext cx="216" cy="216"/>
            </a:xfrm>
            <a:prstGeom prst="rect">
              <a:avLst/>
            </a:prstGeom>
            <a:solidFill>
              <a:srgbClr val="FFFFFF"/>
            </a:solidFill>
            <a:ln w="9525">
              <a:noFill/>
              <a:miter lim="800000"/>
              <a:headEnd/>
              <a:tailEnd/>
            </a:ln>
          </p:spPr>
          <p:txBody>
            <a:bodyPr>
              <a:prstTxWarp prst="textNoShape">
                <a:avLst/>
              </a:prstTxWarp>
            </a:bodyPr>
            <a:lstStyle/>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grpSp>
      <p:grpSp>
        <p:nvGrpSpPr>
          <p:cNvPr id="5" name="Group 19"/>
          <p:cNvGrpSpPr>
            <a:grpSpLocks/>
          </p:cNvGrpSpPr>
          <p:nvPr/>
        </p:nvGrpSpPr>
        <p:grpSpPr bwMode="auto">
          <a:xfrm>
            <a:off x="3708400" y="4508500"/>
            <a:ext cx="1600200" cy="1143000"/>
            <a:chOff x="5400" y="10020"/>
            <a:chExt cx="2520" cy="1800"/>
          </a:xfrm>
        </p:grpSpPr>
        <p:sp>
          <p:nvSpPr>
            <p:cNvPr id="105484" name="Line 20"/>
            <p:cNvSpPr>
              <a:spLocks noChangeShapeType="1"/>
            </p:cNvSpPr>
            <p:nvPr/>
          </p:nvSpPr>
          <p:spPr bwMode="auto">
            <a:xfrm flipV="1">
              <a:off x="5940" y="10740"/>
              <a:ext cx="1440" cy="54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5485" name="Text Box 21"/>
            <p:cNvSpPr txBox="1">
              <a:spLocks noChangeArrowheads="1"/>
            </p:cNvSpPr>
            <p:nvPr/>
          </p:nvSpPr>
          <p:spPr bwMode="auto">
            <a:xfrm>
              <a:off x="5400" y="11100"/>
              <a:ext cx="540" cy="720"/>
            </a:xfrm>
            <a:prstGeom prst="rect">
              <a:avLst/>
            </a:prstGeom>
            <a:solidFill>
              <a:srgbClr val="FFFFFF"/>
            </a:solidFill>
            <a:ln w="9525">
              <a:noFill/>
              <a:miter lim="800000"/>
              <a:headEnd/>
              <a:tailEnd/>
            </a:ln>
          </p:spPr>
          <p:txBody>
            <a:bodyPr>
              <a:prstTxWarp prst="textNoShape">
                <a:avLst/>
              </a:prstTxWarp>
            </a:bodyPr>
            <a:lstStyle/>
            <a:p>
              <a:r>
                <a:rPr lang="en-GB" sz="1200">
                  <a:ea typeface="ＭＳ Ｐゴシック" charset="-128"/>
                  <a:cs typeface="ＭＳ Ｐゴシック" charset="-128"/>
                  <a:sym typeface="Symbol" charset="2"/>
                </a:rPr>
                <a:t></a:t>
              </a:r>
              <a:endParaRPr lang="en-GB">
                <a:ea typeface="ＭＳ Ｐゴシック" charset="-128"/>
                <a:cs typeface="ＭＳ Ｐゴシック" charset="-128"/>
              </a:endParaRPr>
            </a:p>
          </p:txBody>
        </p:sp>
        <p:sp>
          <p:nvSpPr>
            <p:cNvPr id="105486" name="Text Box 22"/>
            <p:cNvSpPr txBox="1">
              <a:spLocks noChangeArrowheads="1"/>
            </p:cNvSpPr>
            <p:nvPr/>
          </p:nvSpPr>
          <p:spPr bwMode="auto">
            <a:xfrm>
              <a:off x="7380" y="10020"/>
              <a:ext cx="540" cy="720"/>
            </a:xfrm>
            <a:prstGeom prst="rect">
              <a:avLst/>
            </a:prstGeom>
            <a:solidFill>
              <a:srgbClr val="FFFFFF"/>
            </a:solidFill>
            <a:ln w="9525">
              <a:noFill/>
              <a:miter lim="800000"/>
              <a:headEnd/>
              <a:tailEnd/>
            </a:ln>
          </p:spPr>
          <p:txBody>
            <a:bodyPr>
              <a:prstTxWarp prst="textNoShape">
                <a:avLst/>
              </a:prstTxWarp>
            </a:bodyPr>
            <a:lstStyle/>
            <a:p>
              <a:endParaRPr lang="en-GB" sz="1200">
                <a:ea typeface="ＭＳ Ｐゴシック" charset="-128"/>
                <a:cs typeface="ＭＳ Ｐゴシック" charset="-128"/>
              </a:endParaRPr>
            </a:p>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grpSp>
      <p:grpSp>
        <p:nvGrpSpPr>
          <p:cNvPr id="6" name="Group 23"/>
          <p:cNvGrpSpPr>
            <a:grpSpLocks/>
          </p:cNvGrpSpPr>
          <p:nvPr/>
        </p:nvGrpSpPr>
        <p:grpSpPr bwMode="auto">
          <a:xfrm>
            <a:off x="6084888" y="4724400"/>
            <a:ext cx="1714500" cy="800100"/>
            <a:chOff x="8460" y="10200"/>
            <a:chExt cx="2700" cy="1260"/>
          </a:xfrm>
        </p:grpSpPr>
        <p:sp>
          <p:nvSpPr>
            <p:cNvPr id="105481" name="Line 24"/>
            <p:cNvSpPr>
              <a:spLocks noChangeShapeType="1"/>
            </p:cNvSpPr>
            <p:nvPr/>
          </p:nvSpPr>
          <p:spPr bwMode="auto">
            <a:xfrm>
              <a:off x="9000" y="10560"/>
              <a:ext cx="1620" cy="54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5482" name="Text Box 25"/>
            <p:cNvSpPr txBox="1">
              <a:spLocks noChangeArrowheads="1"/>
            </p:cNvSpPr>
            <p:nvPr/>
          </p:nvSpPr>
          <p:spPr bwMode="auto">
            <a:xfrm>
              <a:off x="8460" y="10200"/>
              <a:ext cx="540" cy="720"/>
            </a:xfrm>
            <a:prstGeom prst="rect">
              <a:avLst/>
            </a:prstGeom>
            <a:solidFill>
              <a:srgbClr val="FFFFFF"/>
            </a:solidFill>
            <a:ln w="9525">
              <a:noFill/>
              <a:miter lim="800000"/>
              <a:headEnd/>
              <a:tailEnd/>
            </a:ln>
          </p:spPr>
          <p:txBody>
            <a:bodyPr>
              <a:prstTxWarp prst="textNoShape">
                <a:avLst/>
              </a:prstTxWarp>
            </a:bodyPr>
            <a:lstStyle/>
            <a:p>
              <a:r>
                <a:rPr lang="en-GB" sz="1200">
                  <a:ea typeface="ＭＳ Ｐゴシック" charset="-128"/>
                  <a:cs typeface="ＭＳ Ｐゴシック" charset="-128"/>
                  <a:sym typeface="Symbol" charset="2"/>
                </a:rPr>
                <a:t></a:t>
              </a:r>
              <a:endParaRPr lang="en-GB">
                <a:ea typeface="ＭＳ Ｐゴシック" charset="-128"/>
                <a:cs typeface="ＭＳ Ｐゴシック" charset="-128"/>
              </a:endParaRPr>
            </a:p>
          </p:txBody>
        </p:sp>
        <p:sp>
          <p:nvSpPr>
            <p:cNvPr id="105483" name="Text Box 26"/>
            <p:cNvSpPr txBox="1">
              <a:spLocks noChangeArrowheads="1"/>
            </p:cNvSpPr>
            <p:nvPr/>
          </p:nvSpPr>
          <p:spPr bwMode="auto">
            <a:xfrm>
              <a:off x="10620" y="10740"/>
              <a:ext cx="540" cy="720"/>
            </a:xfrm>
            <a:prstGeom prst="rect">
              <a:avLst/>
            </a:prstGeom>
            <a:solidFill>
              <a:srgbClr val="FFFFFF"/>
            </a:solidFill>
            <a:ln w="9525">
              <a:noFill/>
              <a:miter lim="800000"/>
              <a:headEnd/>
              <a:tailEnd/>
            </a:ln>
          </p:spPr>
          <p:txBody>
            <a:bodyPr>
              <a:prstTxWarp prst="textNoShape">
                <a:avLst/>
              </a:prstTxWarp>
            </a:bodyPr>
            <a:lstStyle/>
            <a:p>
              <a:endParaRPr lang="en-GB" sz="1200">
                <a:ea typeface="ＭＳ Ｐゴシック" charset="-128"/>
                <a:cs typeface="ＭＳ Ｐゴシック" charset="-128"/>
              </a:endParaRPr>
            </a:p>
            <a:p>
              <a:r>
                <a:rPr lang="en-GB" sz="1200">
                  <a:ea typeface="ヒラギノ角ゴ Pro W3" charset="-128"/>
                  <a:cs typeface="ヒラギノ角ゴ Pro W3" charset="-128"/>
                </a:rPr>
                <a:t>♀</a:t>
              </a:r>
              <a:endParaRPr lang="en-GB">
                <a:ea typeface="ＭＳ Ｐゴシック" charset="-128"/>
                <a:cs typeface="ＭＳ Ｐゴシック" charset="-128"/>
              </a:endParaRPr>
            </a:p>
          </p:txBody>
        </p:sp>
      </p:grpSp>
    </p:spTree>
    <p:extLst>
      <p:ext uri="{BB962C8B-B14F-4D97-AF65-F5344CB8AC3E}">
        <p14:creationId xmlns:p14="http://schemas.microsoft.com/office/powerpoint/2010/main" val="25313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95400" y="0"/>
            <a:ext cx="8229600" cy="1143000"/>
          </a:xfrm>
        </p:spPr>
        <p:txBody>
          <a:bodyPr>
            <a:normAutofit fontScale="90000"/>
          </a:bodyPr>
          <a:lstStyle/>
          <a:p>
            <a:pPr eaLnBrk="1" hangingPunct="1"/>
            <a:br>
              <a:rPr lang="en-GB" sz="3200" b="1">
                <a:solidFill>
                  <a:srgbClr val="EFAB16"/>
                </a:solidFill>
              </a:rPr>
            </a:br>
            <a:r>
              <a:rPr lang="en-GB" sz="3200" b="1">
                <a:solidFill>
                  <a:srgbClr val="EFAB16"/>
                </a:solidFill>
                <a:latin typeface="Tahoma" charset="0"/>
              </a:rPr>
              <a:t>Post-separation family dynamics</a:t>
            </a:r>
            <a:br>
              <a:rPr lang="en-GB" sz="3200" b="1">
                <a:solidFill>
                  <a:srgbClr val="EFAB16"/>
                </a:solidFill>
                <a:latin typeface="Tahoma" charset="0"/>
              </a:rPr>
            </a:br>
            <a:endParaRPr lang="en-GB" sz="3200" b="1">
              <a:solidFill>
                <a:srgbClr val="EFAB16"/>
              </a:solidFill>
            </a:endParaRPr>
          </a:p>
        </p:txBody>
      </p:sp>
      <p:grpSp>
        <p:nvGrpSpPr>
          <p:cNvPr id="2" name="Group 19"/>
          <p:cNvGrpSpPr>
            <a:grpSpLocks/>
          </p:cNvGrpSpPr>
          <p:nvPr/>
        </p:nvGrpSpPr>
        <p:grpSpPr bwMode="auto">
          <a:xfrm>
            <a:off x="1600200" y="2514600"/>
            <a:ext cx="1600200" cy="1143000"/>
            <a:chOff x="5400" y="10020"/>
            <a:chExt cx="2520" cy="1800"/>
          </a:xfrm>
        </p:grpSpPr>
        <p:sp>
          <p:nvSpPr>
            <p:cNvPr id="99348" name="Text Box 21"/>
            <p:cNvSpPr txBox="1">
              <a:spLocks noChangeArrowheads="1"/>
            </p:cNvSpPr>
            <p:nvPr/>
          </p:nvSpPr>
          <p:spPr bwMode="auto">
            <a:xfrm>
              <a:off x="5400" y="11100"/>
              <a:ext cx="540" cy="720"/>
            </a:xfrm>
            <a:prstGeom prst="rect">
              <a:avLst/>
            </a:prstGeom>
            <a:solidFill>
              <a:srgbClr val="FFFFFF"/>
            </a:solidFill>
            <a:ln w="9525">
              <a:noFill/>
              <a:miter lim="800000"/>
              <a:headEnd/>
              <a:tailEnd/>
            </a:ln>
          </p:spPr>
          <p:txBody>
            <a:bodyPr>
              <a:prstTxWarp prst="textNoShape">
                <a:avLst/>
              </a:prstTxWarp>
            </a:bodyPr>
            <a:lstStyle/>
            <a:p>
              <a:endParaRPr lang="en-GB"/>
            </a:p>
          </p:txBody>
        </p:sp>
        <p:sp>
          <p:nvSpPr>
            <p:cNvPr id="99349" name="Text Box 22"/>
            <p:cNvSpPr txBox="1">
              <a:spLocks noChangeArrowheads="1"/>
            </p:cNvSpPr>
            <p:nvPr/>
          </p:nvSpPr>
          <p:spPr bwMode="auto">
            <a:xfrm>
              <a:off x="7380" y="10020"/>
              <a:ext cx="540" cy="720"/>
            </a:xfrm>
            <a:prstGeom prst="rect">
              <a:avLst/>
            </a:prstGeom>
            <a:solidFill>
              <a:srgbClr val="FFFFFF"/>
            </a:solidFill>
            <a:ln w="9525">
              <a:noFill/>
              <a:miter lim="800000"/>
              <a:headEnd/>
              <a:tailEnd/>
            </a:ln>
          </p:spPr>
          <p:txBody>
            <a:bodyPr>
              <a:prstTxWarp prst="textNoShape">
                <a:avLst/>
              </a:prstTxWarp>
            </a:bodyPr>
            <a:lstStyle/>
            <a:p>
              <a:endParaRPr lang="en-GB" sz="1200"/>
            </a:p>
            <a:p>
              <a:endParaRPr lang="en-GB">
                <a:ea typeface="ヒラギノ角ゴ Pro W3" charset="-128"/>
                <a:cs typeface="ヒラギノ角ゴ Pro W3" charset="-128"/>
              </a:endParaRPr>
            </a:p>
          </p:txBody>
        </p:sp>
      </p:grpSp>
      <p:sp>
        <p:nvSpPr>
          <p:cNvPr id="99332" name="Slide Number Placeholder 26"/>
          <p:cNvSpPr>
            <a:spLocks noGrp="1"/>
          </p:cNvSpPr>
          <p:nvPr>
            <p:ph type="sldNum" sz="quarter" idx="12"/>
          </p:nvPr>
        </p:nvSpPr>
        <p:spPr bwMode="auto">
          <a:noFill/>
          <a:ln>
            <a:miter lim="800000"/>
            <a:headEnd/>
            <a:tailEnd/>
          </a:ln>
        </p:spPr>
        <p:txBody>
          <a:bodyPr/>
          <a:lstStyle/>
          <a:p>
            <a:fld id="{A9D4417A-55A9-A245-B1E6-163093A78439}" type="slidenum">
              <a:rPr lang="en-US">
                <a:latin typeface="Calibri" charset="0"/>
                <a:ea typeface="Arial" charset="0"/>
                <a:cs typeface="Arial" charset="0"/>
              </a:rPr>
              <a:pPr/>
              <a:t>13</a:t>
            </a:fld>
            <a:endParaRPr lang="en-US">
              <a:latin typeface="Calibri" charset="0"/>
              <a:ea typeface="Arial" charset="0"/>
              <a:cs typeface="Arial" charset="0"/>
            </a:endParaRPr>
          </a:p>
        </p:txBody>
      </p:sp>
      <p:sp>
        <p:nvSpPr>
          <p:cNvPr id="25" name="Freeform 3"/>
          <p:cNvSpPr>
            <a:spLocks/>
          </p:cNvSpPr>
          <p:nvPr/>
        </p:nvSpPr>
        <p:spPr bwMode="auto">
          <a:xfrm>
            <a:off x="4343400" y="3962400"/>
            <a:ext cx="381000" cy="685800"/>
          </a:xfrm>
          <a:custGeom>
            <a:avLst/>
            <a:gdLst/>
            <a:ahLst/>
            <a:cxnLst>
              <a:cxn ang="0">
                <a:pos x="781" y="1018"/>
              </a:cxn>
              <a:cxn ang="0">
                <a:pos x="281" y="1018"/>
              </a:cxn>
              <a:cxn ang="0">
                <a:pos x="161" y="978"/>
              </a:cxn>
              <a:cxn ang="0">
                <a:pos x="101" y="418"/>
              </a:cxn>
              <a:cxn ang="0">
                <a:pos x="161" y="298"/>
              </a:cxn>
              <a:cxn ang="0">
                <a:pos x="401" y="158"/>
              </a:cxn>
              <a:cxn ang="0">
                <a:pos x="961" y="138"/>
              </a:cxn>
              <a:cxn ang="0">
                <a:pos x="1101" y="318"/>
              </a:cxn>
              <a:cxn ang="0">
                <a:pos x="1141" y="458"/>
              </a:cxn>
              <a:cxn ang="0">
                <a:pos x="1101" y="798"/>
              </a:cxn>
              <a:cxn ang="0">
                <a:pos x="981" y="938"/>
              </a:cxn>
              <a:cxn ang="0">
                <a:pos x="561" y="1078"/>
              </a:cxn>
              <a:cxn ang="0">
                <a:pos x="581" y="1958"/>
              </a:cxn>
              <a:cxn ang="0">
                <a:pos x="601" y="1818"/>
              </a:cxn>
              <a:cxn ang="0">
                <a:pos x="641" y="1638"/>
              </a:cxn>
              <a:cxn ang="0">
                <a:pos x="621" y="1578"/>
              </a:cxn>
              <a:cxn ang="0">
                <a:pos x="521" y="1558"/>
              </a:cxn>
              <a:cxn ang="0">
                <a:pos x="401" y="1518"/>
              </a:cxn>
              <a:cxn ang="0">
                <a:pos x="341" y="1498"/>
              </a:cxn>
              <a:cxn ang="0">
                <a:pos x="261" y="1478"/>
              </a:cxn>
              <a:cxn ang="0">
                <a:pos x="361" y="1498"/>
              </a:cxn>
              <a:cxn ang="0">
                <a:pos x="481" y="1518"/>
              </a:cxn>
              <a:cxn ang="0">
                <a:pos x="581" y="1538"/>
              </a:cxn>
              <a:cxn ang="0">
                <a:pos x="861" y="1518"/>
              </a:cxn>
              <a:cxn ang="0">
                <a:pos x="1121" y="1458"/>
              </a:cxn>
            </a:cxnLst>
            <a:rect l="0" t="0" r="r" b="b"/>
            <a:pathLst>
              <a:path w="1142" h="2005">
                <a:moveTo>
                  <a:pt x="781" y="1018"/>
                </a:moveTo>
                <a:cubicBezTo>
                  <a:pt x="567" y="1053"/>
                  <a:pt x="602" y="1056"/>
                  <a:pt x="281" y="1018"/>
                </a:cubicBezTo>
                <a:cubicBezTo>
                  <a:pt x="239" y="1012"/>
                  <a:pt x="161" y="978"/>
                  <a:pt x="161" y="978"/>
                </a:cubicBezTo>
                <a:cubicBezTo>
                  <a:pt x="0" y="817"/>
                  <a:pt x="78" y="695"/>
                  <a:pt x="101" y="418"/>
                </a:cubicBezTo>
                <a:cubicBezTo>
                  <a:pt x="103" y="385"/>
                  <a:pt x="137" y="318"/>
                  <a:pt x="161" y="298"/>
                </a:cubicBezTo>
                <a:cubicBezTo>
                  <a:pt x="229" y="238"/>
                  <a:pt x="314" y="186"/>
                  <a:pt x="401" y="158"/>
                </a:cubicBezTo>
                <a:cubicBezTo>
                  <a:pt x="558" y="0"/>
                  <a:pt x="764" y="88"/>
                  <a:pt x="961" y="138"/>
                </a:cubicBezTo>
                <a:cubicBezTo>
                  <a:pt x="1056" y="281"/>
                  <a:pt x="1007" y="224"/>
                  <a:pt x="1101" y="318"/>
                </a:cubicBezTo>
                <a:cubicBezTo>
                  <a:pt x="1109" y="343"/>
                  <a:pt x="1142" y="436"/>
                  <a:pt x="1141" y="458"/>
                </a:cubicBezTo>
                <a:cubicBezTo>
                  <a:pt x="1135" y="571"/>
                  <a:pt x="1122" y="685"/>
                  <a:pt x="1101" y="798"/>
                </a:cubicBezTo>
                <a:cubicBezTo>
                  <a:pt x="1086" y="875"/>
                  <a:pt x="1040" y="895"/>
                  <a:pt x="981" y="938"/>
                </a:cubicBezTo>
                <a:cubicBezTo>
                  <a:pt x="848" y="1032"/>
                  <a:pt x="723" y="1059"/>
                  <a:pt x="561" y="1078"/>
                </a:cubicBezTo>
                <a:cubicBezTo>
                  <a:pt x="754" y="1368"/>
                  <a:pt x="581" y="1083"/>
                  <a:pt x="581" y="1958"/>
                </a:cubicBezTo>
                <a:cubicBezTo>
                  <a:pt x="581" y="2005"/>
                  <a:pt x="593" y="1864"/>
                  <a:pt x="601" y="1818"/>
                </a:cubicBezTo>
                <a:cubicBezTo>
                  <a:pt x="613" y="1741"/>
                  <a:pt x="623" y="1709"/>
                  <a:pt x="641" y="1638"/>
                </a:cubicBezTo>
                <a:cubicBezTo>
                  <a:pt x="634" y="1618"/>
                  <a:pt x="638" y="1589"/>
                  <a:pt x="621" y="1578"/>
                </a:cubicBezTo>
                <a:cubicBezTo>
                  <a:pt x="592" y="1559"/>
                  <a:pt x="553" y="1566"/>
                  <a:pt x="521" y="1558"/>
                </a:cubicBezTo>
                <a:cubicBezTo>
                  <a:pt x="480" y="1546"/>
                  <a:pt x="441" y="1531"/>
                  <a:pt x="401" y="1518"/>
                </a:cubicBezTo>
                <a:cubicBezTo>
                  <a:pt x="381" y="1511"/>
                  <a:pt x="361" y="1503"/>
                  <a:pt x="341" y="1498"/>
                </a:cubicBezTo>
                <a:cubicBezTo>
                  <a:pt x="314" y="1491"/>
                  <a:pt x="233" y="1478"/>
                  <a:pt x="261" y="1478"/>
                </a:cubicBezTo>
                <a:cubicBezTo>
                  <a:pt x="294" y="1478"/>
                  <a:pt x="327" y="1491"/>
                  <a:pt x="361" y="1498"/>
                </a:cubicBezTo>
                <a:cubicBezTo>
                  <a:pt x="400" y="1505"/>
                  <a:pt x="441" y="1510"/>
                  <a:pt x="481" y="1518"/>
                </a:cubicBezTo>
                <a:cubicBezTo>
                  <a:pt x="514" y="1524"/>
                  <a:pt x="547" y="1531"/>
                  <a:pt x="581" y="1538"/>
                </a:cubicBezTo>
                <a:cubicBezTo>
                  <a:pt x="674" y="1531"/>
                  <a:pt x="768" y="1531"/>
                  <a:pt x="861" y="1518"/>
                </a:cubicBezTo>
                <a:cubicBezTo>
                  <a:pt x="981" y="1499"/>
                  <a:pt x="1003" y="1458"/>
                  <a:pt x="1121" y="1458"/>
                </a:cubicBezTo>
              </a:path>
            </a:pathLst>
          </a:cu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6" name="Freeform 3"/>
          <p:cNvSpPr>
            <a:spLocks/>
          </p:cNvSpPr>
          <p:nvPr/>
        </p:nvSpPr>
        <p:spPr bwMode="auto">
          <a:xfrm>
            <a:off x="2286000" y="1905000"/>
            <a:ext cx="381000" cy="685800"/>
          </a:xfrm>
          <a:custGeom>
            <a:avLst/>
            <a:gdLst/>
            <a:ahLst/>
            <a:cxnLst>
              <a:cxn ang="0">
                <a:pos x="781" y="1018"/>
              </a:cxn>
              <a:cxn ang="0">
                <a:pos x="281" y="1018"/>
              </a:cxn>
              <a:cxn ang="0">
                <a:pos x="161" y="978"/>
              </a:cxn>
              <a:cxn ang="0">
                <a:pos x="101" y="418"/>
              </a:cxn>
              <a:cxn ang="0">
                <a:pos x="161" y="298"/>
              </a:cxn>
              <a:cxn ang="0">
                <a:pos x="401" y="158"/>
              </a:cxn>
              <a:cxn ang="0">
                <a:pos x="961" y="138"/>
              </a:cxn>
              <a:cxn ang="0">
                <a:pos x="1101" y="318"/>
              </a:cxn>
              <a:cxn ang="0">
                <a:pos x="1141" y="458"/>
              </a:cxn>
              <a:cxn ang="0">
                <a:pos x="1101" y="798"/>
              </a:cxn>
              <a:cxn ang="0">
                <a:pos x="981" y="938"/>
              </a:cxn>
              <a:cxn ang="0">
                <a:pos x="561" y="1078"/>
              </a:cxn>
              <a:cxn ang="0">
                <a:pos x="581" y="1958"/>
              </a:cxn>
              <a:cxn ang="0">
                <a:pos x="601" y="1818"/>
              </a:cxn>
              <a:cxn ang="0">
                <a:pos x="641" y="1638"/>
              </a:cxn>
              <a:cxn ang="0">
                <a:pos x="621" y="1578"/>
              </a:cxn>
              <a:cxn ang="0">
                <a:pos x="521" y="1558"/>
              </a:cxn>
              <a:cxn ang="0">
                <a:pos x="401" y="1518"/>
              </a:cxn>
              <a:cxn ang="0">
                <a:pos x="341" y="1498"/>
              </a:cxn>
              <a:cxn ang="0">
                <a:pos x="261" y="1478"/>
              </a:cxn>
              <a:cxn ang="0">
                <a:pos x="361" y="1498"/>
              </a:cxn>
              <a:cxn ang="0">
                <a:pos x="481" y="1518"/>
              </a:cxn>
              <a:cxn ang="0">
                <a:pos x="581" y="1538"/>
              </a:cxn>
              <a:cxn ang="0">
                <a:pos x="861" y="1518"/>
              </a:cxn>
              <a:cxn ang="0">
                <a:pos x="1121" y="1458"/>
              </a:cxn>
            </a:cxnLst>
            <a:rect l="0" t="0" r="r" b="b"/>
            <a:pathLst>
              <a:path w="1142" h="2005">
                <a:moveTo>
                  <a:pt x="781" y="1018"/>
                </a:moveTo>
                <a:cubicBezTo>
                  <a:pt x="567" y="1053"/>
                  <a:pt x="602" y="1056"/>
                  <a:pt x="281" y="1018"/>
                </a:cubicBezTo>
                <a:cubicBezTo>
                  <a:pt x="239" y="1012"/>
                  <a:pt x="161" y="978"/>
                  <a:pt x="161" y="978"/>
                </a:cubicBezTo>
                <a:cubicBezTo>
                  <a:pt x="0" y="817"/>
                  <a:pt x="78" y="695"/>
                  <a:pt x="101" y="418"/>
                </a:cubicBezTo>
                <a:cubicBezTo>
                  <a:pt x="103" y="385"/>
                  <a:pt x="137" y="318"/>
                  <a:pt x="161" y="298"/>
                </a:cubicBezTo>
                <a:cubicBezTo>
                  <a:pt x="229" y="238"/>
                  <a:pt x="314" y="186"/>
                  <a:pt x="401" y="158"/>
                </a:cubicBezTo>
                <a:cubicBezTo>
                  <a:pt x="558" y="0"/>
                  <a:pt x="764" y="88"/>
                  <a:pt x="961" y="138"/>
                </a:cubicBezTo>
                <a:cubicBezTo>
                  <a:pt x="1056" y="281"/>
                  <a:pt x="1007" y="224"/>
                  <a:pt x="1101" y="318"/>
                </a:cubicBezTo>
                <a:cubicBezTo>
                  <a:pt x="1109" y="343"/>
                  <a:pt x="1142" y="436"/>
                  <a:pt x="1141" y="458"/>
                </a:cubicBezTo>
                <a:cubicBezTo>
                  <a:pt x="1135" y="571"/>
                  <a:pt x="1122" y="685"/>
                  <a:pt x="1101" y="798"/>
                </a:cubicBezTo>
                <a:cubicBezTo>
                  <a:pt x="1086" y="875"/>
                  <a:pt x="1040" y="895"/>
                  <a:pt x="981" y="938"/>
                </a:cubicBezTo>
                <a:cubicBezTo>
                  <a:pt x="848" y="1032"/>
                  <a:pt x="723" y="1059"/>
                  <a:pt x="561" y="1078"/>
                </a:cubicBezTo>
                <a:cubicBezTo>
                  <a:pt x="754" y="1368"/>
                  <a:pt x="581" y="1083"/>
                  <a:pt x="581" y="1958"/>
                </a:cubicBezTo>
                <a:cubicBezTo>
                  <a:pt x="581" y="2005"/>
                  <a:pt x="593" y="1864"/>
                  <a:pt x="601" y="1818"/>
                </a:cubicBezTo>
                <a:cubicBezTo>
                  <a:pt x="613" y="1741"/>
                  <a:pt x="623" y="1709"/>
                  <a:pt x="641" y="1638"/>
                </a:cubicBezTo>
                <a:cubicBezTo>
                  <a:pt x="634" y="1618"/>
                  <a:pt x="638" y="1589"/>
                  <a:pt x="621" y="1578"/>
                </a:cubicBezTo>
                <a:cubicBezTo>
                  <a:pt x="592" y="1559"/>
                  <a:pt x="553" y="1566"/>
                  <a:pt x="521" y="1558"/>
                </a:cubicBezTo>
                <a:cubicBezTo>
                  <a:pt x="480" y="1546"/>
                  <a:pt x="441" y="1531"/>
                  <a:pt x="401" y="1518"/>
                </a:cubicBezTo>
                <a:cubicBezTo>
                  <a:pt x="381" y="1511"/>
                  <a:pt x="361" y="1503"/>
                  <a:pt x="341" y="1498"/>
                </a:cubicBezTo>
                <a:cubicBezTo>
                  <a:pt x="314" y="1491"/>
                  <a:pt x="233" y="1478"/>
                  <a:pt x="261" y="1478"/>
                </a:cubicBezTo>
                <a:cubicBezTo>
                  <a:pt x="294" y="1478"/>
                  <a:pt x="327" y="1491"/>
                  <a:pt x="361" y="1498"/>
                </a:cubicBezTo>
                <a:cubicBezTo>
                  <a:pt x="400" y="1505"/>
                  <a:pt x="441" y="1510"/>
                  <a:pt x="481" y="1518"/>
                </a:cubicBezTo>
                <a:cubicBezTo>
                  <a:pt x="514" y="1524"/>
                  <a:pt x="547" y="1531"/>
                  <a:pt x="581" y="1538"/>
                </a:cubicBezTo>
                <a:cubicBezTo>
                  <a:pt x="674" y="1531"/>
                  <a:pt x="768" y="1531"/>
                  <a:pt x="861" y="1518"/>
                </a:cubicBezTo>
                <a:cubicBezTo>
                  <a:pt x="981" y="1499"/>
                  <a:pt x="1003" y="1458"/>
                  <a:pt x="1121" y="1458"/>
                </a:cubicBezTo>
              </a:path>
            </a:pathLst>
          </a:cu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7" name="Freeform 3"/>
          <p:cNvSpPr>
            <a:spLocks/>
          </p:cNvSpPr>
          <p:nvPr/>
        </p:nvSpPr>
        <p:spPr bwMode="auto">
          <a:xfrm>
            <a:off x="7772400" y="3657600"/>
            <a:ext cx="381000" cy="685800"/>
          </a:xfrm>
          <a:custGeom>
            <a:avLst/>
            <a:gdLst/>
            <a:ahLst/>
            <a:cxnLst>
              <a:cxn ang="0">
                <a:pos x="781" y="1018"/>
              </a:cxn>
              <a:cxn ang="0">
                <a:pos x="281" y="1018"/>
              </a:cxn>
              <a:cxn ang="0">
                <a:pos x="161" y="978"/>
              </a:cxn>
              <a:cxn ang="0">
                <a:pos x="101" y="418"/>
              </a:cxn>
              <a:cxn ang="0">
                <a:pos x="161" y="298"/>
              </a:cxn>
              <a:cxn ang="0">
                <a:pos x="401" y="158"/>
              </a:cxn>
              <a:cxn ang="0">
                <a:pos x="961" y="138"/>
              </a:cxn>
              <a:cxn ang="0">
                <a:pos x="1101" y="318"/>
              </a:cxn>
              <a:cxn ang="0">
                <a:pos x="1141" y="458"/>
              </a:cxn>
              <a:cxn ang="0">
                <a:pos x="1101" y="798"/>
              </a:cxn>
              <a:cxn ang="0">
                <a:pos x="981" y="938"/>
              </a:cxn>
              <a:cxn ang="0">
                <a:pos x="561" y="1078"/>
              </a:cxn>
              <a:cxn ang="0">
                <a:pos x="581" y="1958"/>
              </a:cxn>
              <a:cxn ang="0">
                <a:pos x="601" y="1818"/>
              </a:cxn>
              <a:cxn ang="0">
                <a:pos x="641" y="1638"/>
              </a:cxn>
              <a:cxn ang="0">
                <a:pos x="621" y="1578"/>
              </a:cxn>
              <a:cxn ang="0">
                <a:pos x="521" y="1558"/>
              </a:cxn>
              <a:cxn ang="0">
                <a:pos x="401" y="1518"/>
              </a:cxn>
              <a:cxn ang="0">
                <a:pos x="341" y="1498"/>
              </a:cxn>
              <a:cxn ang="0">
                <a:pos x="261" y="1478"/>
              </a:cxn>
              <a:cxn ang="0">
                <a:pos x="361" y="1498"/>
              </a:cxn>
              <a:cxn ang="0">
                <a:pos x="481" y="1518"/>
              </a:cxn>
              <a:cxn ang="0">
                <a:pos x="581" y="1538"/>
              </a:cxn>
              <a:cxn ang="0">
                <a:pos x="861" y="1518"/>
              </a:cxn>
              <a:cxn ang="0">
                <a:pos x="1121" y="1458"/>
              </a:cxn>
            </a:cxnLst>
            <a:rect l="0" t="0" r="r" b="b"/>
            <a:pathLst>
              <a:path w="1142" h="2005">
                <a:moveTo>
                  <a:pt x="781" y="1018"/>
                </a:moveTo>
                <a:cubicBezTo>
                  <a:pt x="567" y="1053"/>
                  <a:pt x="602" y="1056"/>
                  <a:pt x="281" y="1018"/>
                </a:cubicBezTo>
                <a:cubicBezTo>
                  <a:pt x="239" y="1012"/>
                  <a:pt x="161" y="978"/>
                  <a:pt x="161" y="978"/>
                </a:cubicBezTo>
                <a:cubicBezTo>
                  <a:pt x="0" y="817"/>
                  <a:pt x="78" y="695"/>
                  <a:pt x="101" y="418"/>
                </a:cubicBezTo>
                <a:cubicBezTo>
                  <a:pt x="103" y="385"/>
                  <a:pt x="137" y="318"/>
                  <a:pt x="161" y="298"/>
                </a:cubicBezTo>
                <a:cubicBezTo>
                  <a:pt x="229" y="238"/>
                  <a:pt x="314" y="186"/>
                  <a:pt x="401" y="158"/>
                </a:cubicBezTo>
                <a:cubicBezTo>
                  <a:pt x="558" y="0"/>
                  <a:pt x="764" y="88"/>
                  <a:pt x="961" y="138"/>
                </a:cubicBezTo>
                <a:cubicBezTo>
                  <a:pt x="1056" y="281"/>
                  <a:pt x="1007" y="224"/>
                  <a:pt x="1101" y="318"/>
                </a:cubicBezTo>
                <a:cubicBezTo>
                  <a:pt x="1109" y="343"/>
                  <a:pt x="1142" y="436"/>
                  <a:pt x="1141" y="458"/>
                </a:cubicBezTo>
                <a:cubicBezTo>
                  <a:pt x="1135" y="571"/>
                  <a:pt x="1122" y="685"/>
                  <a:pt x="1101" y="798"/>
                </a:cubicBezTo>
                <a:cubicBezTo>
                  <a:pt x="1086" y="875"/>
                  <a:pt x="1040" y="895"/>
                  <a:pt x="981" y="938"/>
                </a:cubicBezTo>
                <a:cubicBezTo>
                  <a:pt x="848" y="1032"/>
                  <a:pt x="723" y="1059"/>
                  <a:pt x="561" y="1078"/>
                </a:cubicBezTo>
                <a:cubicBezTo>
                  <a:pt x="754" y="1368"/>
                  <a:pt x="581" y="1083"/>
                  <a:pt x="581" y="1958"/>
                </a:cubicBezTo>
                <a:cubicBezTo>
                  <a:pt x="581" y="2005"/>
                  <a:pt x="593" y="1864"/>
                  <a:pt x="601" y="1818"/>
                </a:cubicBezTo>
                <a:cubicBezTo>
                  <a:pt x="613" y="1741"/>
                  <a:pt x="623" y="1709"/>
                  <a:pt x="641" y="1638"/>
                </a:cubicBezTo>
                <a:cubicBezTo>
                  <a:pt x="634" y="1618"/>
                  <a:pt x="638" y="1589"/>
                  <a:pt x="621" y="1578"/>
                </a:cubicBezTo>
                <a:cubicBezTo>
                  <a:pt x="592" y="1559"/>
                  <a:pt x="553" y="1566"/>
                  <a:pt x="521" y="1558"/>
                </a:cubicBezTo>
                <a:cubicBezTo>
                  <a:pt x="480" y="1546"/>
                  <a:pt x="441" y="1531"/>
                  <a:pt x="401" y="1518"/>
                </a:cubicBezTo>
                <a:cubicBezTo>
                  <a:pt x="381" y="1511"/>
                  <a:pt x="361" y="1503"/>
                  <a:pt x="341" y="1498"/>
                </a:cubicBezTo>
                <a:cubicBezTo>
                  <a:pt x="314" y="1491"/>
                  <a:pt x="233" y="1478"/>
                  <a:pt x="261" y="1478"/>
                </a:cubicBezTo>
                <a:cubicBezTo>
                  <a:pt x="294" y="1478"/>
                  <a:pt x="327" y="1491"/>
                  <a:pt x="361" y="1498"/>
                </a:cubicBezTo>
                <a:cubicBezTo>
                  <a:pt x="400" y="1505"/>
                  <a:pt x="441" y="1510"/>
                  <a:pt x="481" y="1518"/>
                </a:cubicBezTo>
                <a:cubicBezTo>
                  <a:pt x="514" y="1524"/>
                  <a:pt x="547" y="1531"/>
                  <a:pt x="581" y="1538"/>
                </a:cubicBezTo>
                <a:cubicBezTo>
                  <a:pt x="674" y="1531"/>
                  <a:pt x="768" y="1531"/>
                  <a:pt x="861" y="1518"/>
                </a:cubicBezTo>
                <a:cubicBezTo>
                  <a:pt x="981" y="1499"/>
                  <a:pt x="1003" y="1458"/>
                  <a:pt x="1121" y="1458"/>
                </a:cubicBezTo>
              </a:path>
            </a:pathLst>
          </a:cu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cxnSp>
        <p:nvCxnSpPr>
          <p:cNvPr id="32" name="Straight Connector 31"/>
          <p:cNvCxnSpPr/>
          <p:nvPr/>
        </p:nvCxnSpPr>
        <p:spPr>
          <a:xfrm rot="5400000">
            <a:off x="7277101" y="4838700"/>
            <a:ext cx="990600" cy="317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115594" y="3352006"/>
            <a:ext cx="914400" cy="1588"/>
          </a:xfrm>
          <a:prstGeom prst="line">
            <a:avLst/>
          </a:prstGeom>
          <a:ln>
            <a:solidFill>
              <a:srgbClr val="0D335E"/>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1219200" y="2286000"/>
            <a:ext cx="971550" cy="304800"/>
          </a:xfrm>
          <a:prstGeom prst="line">
            <a:avLst/>
          </a:prstGeom>
          <a:ln>
            <a:solidFill>
              <a:srgbClr val="0D335E"/>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124200" y="2971800"/>
            <a:ext cx="609600" cy="3048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1" name="Lightning Bolt 40"/>
          <p:cNvSpPr/>
          <p:nvPr/>
        </p:nvSpPr>
        <p:spPr>
          <a:xfrm rot="11241257">
            <a:off x="884238" y="1289050"/>
            <a:ext cx="1150937" cy="1033463"/>
          </a:xfrm>
          <a:prstGeom prst="lightningBol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341" name="TextBox 41"/>
          <p:cNvSpPr txBox="1">
            <a:spLocks noChangeArrowheads="1"/>
          </p:cNvSpPr>
          <p:nvPr/>
        </p:nvSpPr>
        <p:spPr bwMode="auto">
          <a:xfrm>
            <a:off x="1676400" y="1143000"/>
            <a:ext cx="1981200" cy="646113"/>
          </a:xfrm>
          <a:prstGeom prst="rect">
            <a:avLst/>
          </a:prstGeom>
          <a:noFill/>
          <a:ln w="9525">
            <a:noFill/>
            <a:miter lim="800000"/>
            <a:headEnd/>
            <a:tailEnd/>
          </a:ln>
        </p:spPr>
        <p:txBody>
          <a:bodyPr>
            <a:prstTxWarp prst="textNoShape">
              <a:avLst/>
            </a:prstTxWarp>
            <a:spAutoFit/>
          </a:bodyPr>
          <a:lstStyle/>
          <a:p>
            <a:pPr algn="ctr"/>
            <a:r>
              <a:rPr lang="en-US">
                <a:latin typeface="Apple Casual" charset="0"/>
                <a:ea typeface="Apple Casual" charset="0"/>
                <a:cs typeface="Apple Casual" charset="0"/>
              </a:rPr>
              <a:t>There’re a power vacuum</a:t>
            </a:r>
          </a:p>
        </p:txBody>
      </p:sp>
      <p:sp>
        <p:nvSpPr>
          <p:cNvPr id="99342" name="TextBox 42"/>
          <p:cNvSpPr txBox="1">
            <a:spLocks noChangeArrowheads="1"/>
          </p:cNvSpPr>
          <p:nvPr/>
        </p:nvSpPr>
        <p:spPr bwMode="auto">
          <a:xfrm>
            <a:off x="4800600" y="2209800"/>
            <a:ext cx="1600200" cy="1477963"/>
          </a:xfrm>
          <a:prstGeom prst="rect">
            <a:avLst/>
          </a:prstGeom>
          <a:noFill/>
          <a:ln w="9525">
            <a:noFill/>
            <a:miter lim="800000"/>
            <a:headEnd/>
            <a:tailEnd/>
          </a:ln>
        </p:spPr>
        <p:txBody>
          <a:bodyPr>
            <a:prstTxWarp prst="textNoShape">
              <a:avLst/>
            </a:prstTxWarp>
            <a:spAutoFit/>
          </a:bodyPr>
          <a:lstStyle/>
          <a:p>
            <a:r>
              <a:rPr lang="en-US">
                <a:latin typeface="Apple Casual" charset="0"/>
                <a:ea typeface="Apple Casual" charset="0"/>
                <a:cs typeface="Apple Casual" charset="0"/>
              </a:rPr>
              <a:t>This is often how the power differential ends up</a:t>
            </a:r>
          </a:p>
        </p:txBody>
      </p:sp>
      <p:sp>
        <p:nvSpPr>
          <p:cNvPr id="99343" name="TextBox 43"/>
          <p:cNvSpPr txBox="1">
            <a:spLocks noChangeArrowheads="1"/>
          </p:cNvSpPr>
          <p:nvPr/>
        </p:nvSpPr>
        <p:spPr bwMode="auto">
          <a:xfrm>
            <a:off x="5334000" y="4876800"/>
            <a:ext cx="2438400" cy="923925"/>
          </a:xfrm>
          <a:prstGeom prst="rect">
            <a:avLst/>
          </a:prstGeom>
          <a:noFill/>
          <a:ln w="9525">
            <a:noFill/>
            <a:miter lim="800000"/>
            <a:headEnd/>
            <a:tailEnd/>
          </a:ln>
        </p:spPr>
        <p:txBody>
          <a:bodyPr>
            <a:prstTxWarp prst="textNoShape">
              <a:avLst/>
            </a:prstTxWarp>
            <a:spAutoFit/>
          </a:bodyPr>
          <a:lstStyle/>
          <a:p>
            <a:pPr algn="r"/>
            <a:r>
              <a:rPr lang="en-US">
                <a:latin typeface="Apple Casual" charset="0"/>
                <a:ea typeface="Apple Casual" charset="0"/>
                <a:cs typeface="Apple Casual" charset="0"/>
              </a:rPr>
              <a:t>This is what we need to return the power relationship to</a:t>
            </a:r>
          </a:p>
        </p:txBody>
      </p:sp>
      <p:cxnSp>
        <p:nvCxnSpPr>
          <p:cNvPr id="45" name="Straight Arrow Connector 44"/>
          <p:cNvCxnSpPr/>
          <p:nvPr/>
        </p:nvCxnSpPr>
        <p:spPr>
          <a:xfrm>
            <a:off x="5867400" y="4114800"/>
            <a:ext cx="609600" cy="3048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
          <p:cNvSpPr>
            <a:spLocks/>
          </p:cNvSpPr>
          <p:nvPr/>
        </p:nvSpPr>
        <p:spPr bwMode="auto">
          <a:xfrm>
            <a:off x="7772400" y="5562600"/>
            <a:ext cx="457200" cy="533400"/>
          </a:xfrm>
          <a:custGeom>
            <a:avLst/>
            <a:gdLst/>
            <a:ahLst/>
            <a:cxnLst>
              <a:cxn ang="0">
                <a:pos x="73" y="1140"/>
              </a:cxn>
              <a:cxn ang="0">
                <a:pos x="93" y="1200"/>
              </a:cxn>
              <a:cxn ang="0">
                <a:pos x="193" y="1100"/>
              </a:cxn>
              <a:cxn ang="0">
                <a:pos x="313" y="1060"/>
              </a:cxn>
              <a:cxn ang="0">
                <a:pos x="433" y="980"/>
              </a:cxn>
              <a:cxn ang="0">
                <a:pos x="553" y="760"/>
              </a:cxn>
              <a:cxn ang="0">
                <a:pos x="273" y="700"/>
              </a:cxn>
              <a:cxn ang="0">
                <a:pos x="113" y="680"/>
              </a:cxn>
              <a:cxn ang="0">
                <a:pos x="13" y="500"/>
              </a:cxn>
              <a:cxn ang="0">
                <a:pos x="193" y="120"/>
              </a:cxn>
              <a:cxn ang="0">
                <a:pos x="233" y="60"/>
              </a:cxn>
              <a:cxn ang="0">
                <a:pos x="593" y="0"/>
              </a:cxn>
              <a:cxn ang="0">
                <a:pos x="793" y="20"/>
              </a:cxn>
              <a:cxn ang="0">
                <a:pos x="913" y="160"/>
              </a:cxn>
              <a:cxn ang="0">
                <a:pos x="933" y="580"/>
              </a:cxn>
              <a:cxn ang="0">
                <a:pos x="1093" y="540"/>
              </a:cxn>
              <a:cxn ang="0">
                <a:pos x="1153" y="500"/>
              </a:cxn>
              <a:cxn ang="0">
                <a:pos x="1273" y="380"/>
              </a:cxn>
              <a:cxn ang="0">
                <a:pos x="1413" y="220"/>
              </a:cxn>
              <a:cxn ang="0">
                <a:pos x="1473" y="120"/>
              </a:cxn>
            </a:cxnLst>
            <a:rect l="0" t="0" r="r" b="b"/>
            <a:pathLst>
              <a:path w="1473" h="1212">
                <a:moveTo>
                  <a:pt x="73" y="1140"/>
                </a:moveTo>
                <a:cubicBezTo>
                  <a:pt x="79" y="1160"/>
                  <a:pt x="72" y="1194"/>
                  <a:pt x="93" y="1200"/>
                </a:cubicBezTo>
                <a:cubicBezTo>
                  <a:pt x="142" y="1212"/>
                  <a:pt x="170" y="1114"/>
                  <a:pt x="193" y="1100"/>
                </a:cubicBezTo>
                <a:cubicBezTo>
                  <a:pt x="228" y="1077"/>
                  <a:pt x="277" y="1083"/>
                  <a:pt x="313" y="1060"/>
                </a:cubicBezTo>
                <a:cubicBezTo>
                  <a:pt x="353" y="1033"/>
                  <a:pt x="433" y="980"/>
                  <a:pt x="433" y="980"/>
                </a:cubicBezTo>
                <a:cubicBezTo>
                  <a:pt x="470" y="904"/>
                  <a:pt x="515" y="835"/>
                  <a:pt x="553" y="760"/>
                </a:cubicBezTo>
                <a:cubicBezTo>
                  <a:pt x="510" y="588"/>
                  <a:pt x="565" y="700"/>
                  <a:pt x="273" y="700"/>
                </a:cubicBezTo>
                <a:cubicBezTo>
                  <a:pt x="219" y="700"/>
                  <a:pt x="166" y="686"/>
                  <a:pt x="113" y="680"/>
                </a:cubicBezTo>
                <a:cubicBezTo>
                  <a:pt x="21" y="542"/>
                  <a:pt x="48" y="605"/>
                  <a:pt x="13" y="500"/>
                </a:cubicBezTo>
                <a:cubicBezTo>
                  <a:pt x="28" y="313"/>
                  <a:pt x="0" y="184"/>
                  <a:pt x="193" y="120"/>
                </a:cubicBezTo>
                <a:cubicBezTo>
                  <a:pt x="206" y="100"/>
                  <a:pt x="212" y="72"/>
                  <a:pt x="233" y="60"/>
                </a:cubicBezTo>
                <a:cubicBezTo>
                  <a:pt x="323" y="3"/>
                  <a:pt x="512" y="6"/>
                  <a:pt x="593" y="0"/>
                </a:cubicBezTo>
                <a:cubicBezTo>
                  <a:pt x="659" y="6"/>
                  <a:pt x="728" y="0"/>
                  <a:pt x="793" y="20"/>
                </a:cubicBezTo>
                <a:cubicBezTo>
                  <a:pt x="820" y="28"/>
                  <a:pt x="902" y="146"/>
                  <a:pt x="913" y="160"/>
                </a:cubicBezTo>
                <a:cubicBezTo>
                  <a:pt x="919" y="300"/>
                  <a:pt x="873" y="453"/>
                  <a:pt x="933" y="580"/>
                </a:cubicBezTo>
                <a:cubicBezTo>
                  <a:pt x="956" y="629"/>
                  <a:pt x="1093" y="540"/>
                  <a:pt x="1093" y="540"/>
                </a:cubicBezTo>
                <a:cubicBezTo>
                  <a:pt x="1113" y="526"/>
                  <a:pt x="1135" y="515"/>
                  <a:pt x="1153" y="500"/>
                </a:cubicBezTo>
                <a:cubicBezTo>
                  <a:pt x="1195" y="462"/>
                  <a:pt x="1273" y="380"/>
                  <a:pt x="1273" y="380"/>
                </a:cubicBezTo>
                <a:cubicBezTo>
                  <a:pt x="1307" y="277"/>
                  <a:pt x="1314" y="269"/>
                  <a:pt x="1413" y="220"/>
                </a:cubicBezTo>
                <a:cubicBezTo>
                  <a:pt x="1438" y="142"/>
                  <a:pt x="1418" y="174"/>
                  <a:pt x="1473" y="120"/>
                </a:cubicBezTo>
              </a:path>
            </a:pathLst>
          </a:cu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7" name="Freeform 4"/>
          <p:cNvSpPr>
            <a:spLocks/>
          </p:cNvSpPr>
          <p:nvPr/>
        </p:nvSpPr>
        <p:spPr bwMode="auto">
          <a:xfrm>
            <a:off x="4343400" y="2362200"/>
            <a:ext cx="457200" cy="533400"/>
          </a:xfrm>
          <a:custGeom>
            <a:avLst/>
            <a:gdLst/>
            <a:ahLst/>
            <a:cxnLst>
              <a:cxn ang="0">
                <a:pos x="73" y="1140"/>
              </a:cxn>
              <a:cxn ang="0">
                <a:pos x="93" y="1200"/>
              </a:cxn>
              <a:cxn ang="0">
                <a:pos x="193" y="1100"/>
              </a:cxn>
              <a:cxn ang="0">
                <a:pos x="313" y="1060"/>
              </a:cxn>
              <a:cxn ang="0">
                <a:pos x="433" y="980"/>
              </a:cxn>
              <a:cxn ang="0">
                <a:pos x="553" y="760"/>
              </a:cxn>
              <a:cxn ang="0">
                <a:pos x="273" y="700"/>
              </a:cxn>
              <a:cxn ang="0">
                <a:pos x="113" y="680"/>
              </a:cxn>
              <a:cxn ang="0">
                <a:pos x="13" y="500"/>
              </a:cxn>
              <a:cxn ang="0">
                <a:pos x="193" y="120"/>
              </a:cxn>
              <a:cxn ang="0">
                <a:pos x="233" y="60"/>
              </a:cxn>
              <a:cxn ang="0">
                <a:pos x="593" y="0"/>
              </a:cxn>
              <a:cxn ang="0">
                <a:pos x="793" y="20"/>
              </a:cxn>
              <a:cxn ang="0">
                <a:pos x="913" y="160"/>
              </a:cxn>
              <a:cxn ang="0">
                <a:pos x="933" y="580"/>
              </a:cxn>
              <a:cxn ang="0">
                <a:pos x="1093" y="540"/>
              </a:cxn>
              <a:cxn ang="0">
                <a:pos x="1153" y="500"/>
              </a:cxn>
              <a:cxn ang="0">
                <a:pos x="1273" y="380"/>
              </a:cxn>
              <a:cxn ang="0">
                <a:pos x="1413" y="220"/>
              </a:cxn>
              <a:cxn ang="0">
                <a:pos x="1473" y="120"/>
              </a:cxn>
            </a:cxnLst>
            <a:rect l="0" t="0" r="r" b="b"/>
            <a:pathLst>
              <a:path w="1473" h="1212">
                <a:moveTo>
                  <a:pt x="73" y="1140"/>
                </a:moveTo>
                <a:cubicBezTo>
                  <a:pt x="79" y="1160"/>
                  <a:pt x="72" y="1194"/>
                  <a:pt x="93" y="1200"/>
                </a:cubicBezTo>
                <a:cubicBezTo>
                  <a:pt x="142" y="1212"/>
                  <a:pt x="170" y="1114"/>
                  <a:pt x="193" y="1100"/>
                </a:cubicBezTo>
                <a:cubicBezTo>
                  <a:pt x="228" y="1077"/>
                  <a:pt x="277" y="1083"/>
                  <a:pt x="313" y="1060"/>
                </a:cubicBezTo>
                <a:cubicBezTo>
                  <a:pt x="353" y="1033"/>
                  <a:pt x="433" y="980"/>
                  <a:pt x="433" y="980"/>
                </a:cubicBezTo>
                <a:cubicBezTo>
                  <a:pt x="470" y="904"/>
                  <a:pt x="515" y="835"/>
                  <a:pt x="553" y="760"/>
                </a:cubicBezTo>
                <a:cubicBezTo>
                  <a:pt x="510" y="588"/>
                  <a:pt x="565" y="700"/>
                  <a:pt x="273" y="700"/>
                </a:cubicBezTo>
                <a:cubicBezTo>
                  <a:pt x="219" y="700"/>
                  <a:pt x="166" y="686"/>
                  <a:pt x="113" y="680"/>
                </a:cubicBezTo>
                <a:cubicBezTo>
                  <a:pt x="21" y="542"/>
                  <a:pt x="48" y="605"/>
                  <a:pt x="13" y="500"/>
                </a:cubicBezTo>
                <a:cubicBezTo>
                  <a:pt x="28" y="313"/>
                  <a:pt x="0" y="184"/>
                  <a:pt x="193" y="120"/>
                </a:cubicBezTo>
                <a:cubicBezTo>
                  <a:pt x="206" y="100"/>
                  <a:pt x="212" y="72"/>
                  <a:pt x="233" y="60"/>
                </a:cubicBezTo>
                <a:cubicBezTo>
                  <a:pt x="323" y="3"/>
                  <a:pt x="512" y="6"/>
                  <a:pt x="593" y="0"/>
                </a:cubicBezTo>
                <a:cubicBezTo>
                  <a:pt x="659" y="6"/>
                  <a:pt x="728" y="0"/>
                  <a:pt x="793" y="20"/>
                </a:cubicBezTo>
                <a:cubicBezTo>
                  <a:pt x="820" y="28"/>
                  <a:pt x="902" y="146"/>
                  <a:pt x="913" y="160"/>
                </a:cubicBezTo>
                <a:cubicBezTo>
                  <a:pt x="919" y="300"/>
                  <a:pt x="873" y="453"/>
                  <a:pt x="933" y="580"/>
                </a:cubicBezTo>
                <a:cubicBezTo>
                  <a:pt x="956" y="629"/>
                  <a:pt x="1093" y="540"/>
                  <a:pt x="1093" y="540"/>
                </a:cubicBezTo>
                <a:cubicBezTo>
                  <a:pt x="1113" y="526"/>
                  <a:pt x="1135" y="515"/>
                  <a:pt x="1153" y="500"/>
                </a:cubicBezTo>
                <a:cubicBezTo>
                  <a:pt x="1195" y="462"/>
                  <a:pt x="1273" y="380"/>
                  <a:pt x="1273" y="380"/>
                </a:cubicBezTo>
                <a:cubicBezTo>
                  <a:pt x="1307" y="277"/>
                  <a:pt x="1314" y="269"/>
                  <a:pt x="1413" y="220"/>
                </a:cubicBezTo>
                <a:cubicBezTo>
                  <a:pt x="1438" y="142"/>
                  <a:pt x="1418" y="174"/>
                  <a:pt x="1473" y="120"/>
                </a:cubicBezTo>
              </a:path>
            </a:pathLst>
          </a:cu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8" name="Freeform 4"/>
          <p:cNvSpPr>
            <a:spLocks/>
          </p:cNvSpPr>
          <p:nvPr/>
        </p:nvSpPr>
        <p:spPr bwMode="auto">
          <a:xfrm>
            <a:off x="609600" y="2514600"/>
            <a:ext cx="457200" cy="533400"/>
          </a:xfrm>
          <a:custGeom>
            <a:avLst/>
            <a:gdLst/>
            <a:ahLst/>
            <a:cxnLst>
              <a:cxn ang="0">
                <a:pos x="73" y="1140"/>
              </a:cxn>
              <a:cxn ang="0">
                <a:pos x="93" y="1200"/>
              </a:cxn>
              <a:cxn ang="0">
                <a:pos x="193" y="1100"/>
              </a:cxn>
              <a:cxn ang="0">
                <a:pos x="313" y="1060"/>
              </a:cxn>
              <a:cxn ang="0">
                <a:pos x="433" y="980"/>
              </a:cxn>
              <a:cxn ang="0">
                <a:pos x="553" y="760"/>
              </a:cxn>
              <a:cxn ang="0">
                <a:pos x="273" y="700"/>
              </a:cxn>
              <a:cxn ang="0">
                <a:pos x="113" y="680"/>
              </a:cxn>
              <a:cxn ang="0">
                <a:pos x="13" y="500"/>
              </a:cxn>
              <a:cxn ang="0">
                <a:pos x="193" y="120"/>
              </a:cxn>
              <a:cxn ang="0">
                <a:pos x="233" y="60"/>
              </a:cxn>
              <a:cxn ang="0">
                <a:pos x="593" y="0"/>
              </a:cxn>
              <a:cxn ang="0">
                <a:pos x="793" y="20"/>
              </a:cxn>
              <a:cxn ang="0">
                <a:pos x="913" y="160"/>
              </a:cxn>
              <a:cxn ang="0">
                <a:pos x="933" y="580"/>
              </a:cxn>
              <a:cxn ang="0">
                <a:pos x="1093" y="540"/>
              </a:cxn>
              <a:cxn ang="0">
                <a:pos x="1153" y="500"/>
              </a:cxn>
              <a:cxn ang="0">
                <a:pos x="1273" y="380"/>
              </a:cxn>
              <a:cxn ang="0">
                <a:pos x="1413" y="220"/>
              </a:cxn>
              <a:cxn ang="0">
                <a:pos x="1473" y="120"/>
              </a:cxn>
            </a:cxnLst>
            <a:rect l="0" t="0" r="r" b="b"/>
            <a:pathLst>
              <a:path w="1473" h="1212">
                <a:moveTo>
                  <a:pt x="73" y="1140"/>
                </a:moveTo>
                <a:cubicBezTo>
                  <a:pt x="79" y="1160"/>
                  <a:pt x="72" y="1194"/>
                  <a:pt x="93" y="1200"/>
                </a:cubicBezTo>
                <a:cubicBezTo>
                  <a:pt x="142" y="1212"/>
                  <a:pt x="170" y="1114"/>
                  <a:pt x="193" y="1100"/>
                </a:cubicBezTo>
                <a:cubicBezTo>
                  <a:pt x="228" y="1077"/>
                  <a:pt x="277" y="1083"/>
                  <a:pt x="313" y="1060"/>
                </a:cubicBezTo>
                <a:cubicBezTo>
                  <a:pt x="353" y="1033"/>
                  <a:pt x="433" y="980"/>
                  <a:pt x="433" y="980"/>
                </a:cubicBezTo>
                <a:cubicBezTo>
                  <a:pt x="470" y="904"/>
                  <a:pt x="515" y="835"/>
                  <a:pt x="553" y="760"/>
                </a:cubicBezTo>
                <a:cubicBezTo>
                  <a:pt x="510" y="588"/>
                  <a:pt x="565" y="700"/>
                  <a:pt x="273" y="700"/>
                </a:cubicBezTo>
                <a:cubicBezTo>
                  <a:pt x="219" y="700"/>
                  <a:pt x="166" y="686"/>
                  <a:pt x="113" y="680"/>
                </a:cubicBezTo>
                <a:cubicBezTo>
                  <a:pt x="21" y="542"/>
                  <a:pt x="48" y="605"/>
                  <a:pt x="13" y="500"/>
                </a:cubicBezTo>
                <a:cubicBezTo>
                  <a:pt x="28" y="313"/>
                  <a:pt x="0" y="184"/>
                  <a:pt x="193" y="120"/>
                </a:cubicBezTo>
                <a:cubicBezTo>
                  <a:pt x="206" y="100"/>
                  <a:pt x="212" y="72"/>
                  <a:pt x="233" y="60"/>
                </a:cubicBezTo>
                <a:cubicBezTo>
                  <a:pt x="323" y="3"/>
                  <a:pt x="512" y="6"/>
                  <a:pt x="593" y="0"/>
                </a:cubicBezTo>
                <a:cubicBezTo>
                  <a:pt x="659" y="6"/>
                  <a:pt x="728" y="0"/>
                  <a:pt x="793" y="20"/>
                </a:cubicBezTo>
                <a:cubicBezTo>
                  <a:pt x="820" y="28"/>
                  <a:pt x="902" y="146"/>
                  <a:pt x="913" y="160"/>
                </a:cubicBezTo>
                <a:cubicBezTo>
                  <a:pt x="919" y="300"/>
                  <a:pt x="873" y="453"/>
                  <a:pt x="933" y="580"/>
                </a:cubicBezTo>
                <a:cubicBezTo>
                  <a:pt x="956" y="629"/>
                  <a:pt x="1093" y="540"/>
                  <a:pt x="1093" y="540"/>
                </a:cubicBezTo>
                <a:cubicBezTo>
                  <a:pt x="1113" y="526"/>
                  <a:pt x="1135" y="515"/>
                  <a:pt x="1153" y="500"/>
                </a:cubicBezTo>
                <a:cubicBezTo>
                  <a:pt x="1195" y="462"/>
                  <a:pt x="1273" y="380"/>
                  <a:pt x="1273" y="380"/>
                </a:cubicBezTo>
                <a:cubicBezTo>
                  <a:pt x="1307" y="277"/>
                  <a:pt x="1314" y="269"/>
                  <a:pt x="1413" y="220"/>
                </a:cubicBezTo>
                <a:cubicBezTo>
                  <a:pt x="1438" y="142"/>
                  <a:pt x="1418" y="174"/>
                  <a:pt x="1473" y="120"/>
                </a:cubicBezTo>
              </a:path>
            </a:pathLst>
          </a:cu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p:txBody>
          <a:bodyPr/>
          <a:lstStyle/>
          <a:p>
            <a:r>
              <a:rPr lang="en-US">
                <a:solidFill>
                  <a:srgbClr val="EFAB16"/>
                </a:solidFill>
              </a:rPr>
              <a:t>Who’s in charge?</a:t>
            </a:r>
          </a:p>
        </p:txBody>
      </p:sp>
      <p:sp>
        <p:nvSpPr>
          <p:cNvPr id="101379" name="Content Placeholder 2"/>
          <p:cNvSpPr>
            <a:spLocks noGrp="1"/>
          </p:cNvSpPr>
          <p:nvPr>
            <p:ph idx="4294967295"/>
          </p:nvPr>
        </p:nvSpPr>
        <p:spPr>
          <a:xfrm>
            <a:off x="250825" y="981075"/>
            <a:ext cx="8229600" cy="4525963"/>
          </a:xfrm>
        </p:spPr>
        <p:txBody>
          <a:bodyPr/>
          <a:lstStyle/>
          <a:p>
            <a:pPr>
              <a:buFont typeface="Arial" charset="0"/>
              <a:buNone/>
            </a:pPr>
            <a:endParaRPr lang="en-US"/>
          </a:p>
          <a:p>
            <a:pPr>
              <a:buFont typeface="Arial" charset="0"/>
              <a:buNone/>
            </a:pPr>
            <a:r>
              <a:rPr lang="en-US"/>
              <a:t>   How does a parent establish themselves back in the parenting role without using fear and abuse?</a:t>
            </a:r>
          </a:p>
        </p:txBody>
      </p:sp>
      <p:pic>
        <p:nvPicPr>
          <p:cNvPr id="101380" name="Picture 4" descr="boss-child-192x300"/>
          <p:cNvPicPr>
            <a:picLocks noChangeAspect="1" noChangeArrowheads="1"/>
          </p:cNvPicPr>
          <p:nvPr/>
        </p:nvPicPr>
        <p:blipFill>
          <a:blip r:embed="rId3"/>
          <a:srcRect/>
          <a:stretch>
            <a:fillRect/>
          </a:stretch>
        </p:blipFill>
        <p:spPr bwMode="auto">
          <a:xfrm>
            <a:off x="3419475" y="3213100"/>
            <a:ext cx="2058988" cy="3216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ilience2"/>
          <p:cNvPicPr>
            <a:picLocks noChangeAspect="1" noChangeArrowheads="1"/>
          </p:cNvPicPr>
          <p:nvPr/>
        </p:nvPicPr>
        <p:blipFill>
          <a:blip r:embed="rId3"/>
          <a:srcRect/>
          <a:stretch>
            <a:fillRect/>
          </a:stretch>
        </p:blipFill>
        <p:spPr bwMode="auto">
          <a:xfrm>
            <a:off x="6084888" y="2060575"/>
            <a:ext cx="2393950" cy="3168650"/>
          </a:xfrm>
          <a:prstGeom prst="rect">
            <a:avLst/>
          </a:prstGeom>
          <a:noFill/>
          <a:ln w="9525">
            <a:noFill/>
            <a:miter lim="800000"/>
            <a:headEnd/>
            <a:tailEnd/>
          </a:ln>
        </p:spPr>
      </p:pic>
      <p:sp>
        <p:nvSpPr>
          <p:cNvPr id="28675" name="Rectangle 2"/>
          <p:cNvSpPr>
            <a:spLocks noGrp="1"/>
          </p:cNvSpPr>
          <p:nvPr>
            <p:ph type="ctrTitle" idx="4294967295"/>
          </p:nvPr>
        </p:nvSpPr>
        <p:spPr>
          <a:xfrm>
            <a:off x="1116013" y="404813"/>
            <a:ext cx="6838950" cy="531812"/>
          </a:xfrm>
        </p:spPr>
        <p:txBody>
          <a:bodyPr>
            <a:normAutofit fontScale="90000"/>
          </a:bodyPr>
          <a:lstStyle/>
          <a:p>
            <a:pPr eaLnBrk="1" hangingPunct="1"/>
            <a:r>
              <a:rPr lang="en-GB" sz="3200" b="1">
                <a:solidFill>
                  <a:srgbClr val="EFAB16"/>
                </a:solidFill>
              </a:rPr>
              <a:t>Children’s Resilience</a:t>
            </a:r>
            <a:endParaRPr lang="en-US" sz="3200" b="1">
              <a:solidFill>
                <a:srgbClr val="EFAB16"/>
              </a:solidFill>
            </a:endParaRPr>
          </a:p>
        </p:txBody>
      </p:sp>
      <p:sp>
        <p:nvSpPr>
          <p:cNvPr id="28676" name="Rectangle 3"/>
          <p:cNvSpPr>
            <a:spLocks noGrp="1"/>
          </p:cNvSpPr>
          <p:nvPr>
            <p:ph type="subTitle" idx="4294967295"/>
          </p:nvPr>
        </p:nvSpPr>
        <p:spPr>
          <a:xfrm>
            <a:off x="323850" y="1125538"/>
            <a:ext cx="7451725" cy="4751387"/>
          </a:xfrm>
        </p:spPr>
        <p:txBody>
          <a:bodyPr/>
          <a:lstStyle/>
          <a:p>
            <a:pPr marL="914400" lvl="2" indent="0" algn="ctr" eaLnBrk="1" hangingPunct="1">
              <a:lnSpc>
                <a:spcPct val="90000"/>
              </a:lnSpc>
              <a:buFont typeface="Arial" charset="0"/>
              <a:buNone/>
            </a:pPr>
            <a:r>
              <a:rPr lang="en-GB" sz="2800">
                <a:ea typeface="ＭＳ Ｐゴシック" charset="-128"/>
              </a:rPr>
              <a:t>protective factors against adversity</a:t>
            </a:r>
          </a:p>
          <a:p>
            <a:pPr marL="914400" lvl="2" indent="0" algn="ctr" eaLnBrk="1" hangingPunct="1">
              <a:lnSpc>
                <a:spcPct val="90000"/>
              </a:lnSpc>
              <a:buFont typeface="Arial" charset="0"/>
              <a:buNone/>
            </a:pPr>
            <a:endParaRPr lang="en-GB" b="1">
              <a:ea typeface="ＭＳ Ｐゴシック" charset="-128"/>
            </a:endParaRPr>
          </a:p>
          <a:p>
            <a:pPr marL="0" indent="0" eaLnBrk="1" hangingPunct="1">
              <a:lnSpc>
                <a:spcPct val="90000"/>
              </a:lnSpc>
            </a:pPr>
            <a:r>
              <a:rPr lang="en-GB" sz="2400"/>
              <a:t>Self esteem</a:t>
            </a:r>
          </a:p>
          <a:p>
            <a:pPr marL="0" indent="0" eaLnBrk="1" hangingPunct="1">
              <a:lnSpc>
                <a:spcPct val="90000"/>
              </a:lnSpc>
            </a:pPr>
            <a:r>
              <a:rPr lang="en-GB" sz="2400"/>
              <a:t>Talents </a:t>
            </a:r>
          </a:p>
          <a:p>
            <a:pPr marL="0" indent="0" eaLnBrk="1" hangingPunct="1">
              <a:lnSpc>
                <a:spcPct val="90000"/>
              </a:lnSpc>
            </a:pPr>
            <a:r>
              <a:rPr lang="en-GB" sz="2400"/>
              <a:t>Child’s ability to make sense of events</a:t>
            </a:r>
          </a:p>
          <a:p>
            <a:pPr marL="0" indent="0" eaLnBrk="1" hangingPunct="1">
              <a:lnSpc>
                <a:spcPct val="90000"/>
              </a:lnSpc>
            </a:pPr>
            <a:r>
              <a:rPr lang="en-GB" sz="2400"/>
              <a:t>Child’s relationships with others			</a:t>
            </a:r>
          </a:p>
          <a:p>
            <a:pPr marL="0" indent="0" eaLnBrk="1" hangingPunct="1">
              <a:lnSpc>
                <a:spcPct val="90000"/>
              </a:lnSpc>
            </a:pPr>
            <a:r>
              <a:rPr lang="en-GB" sz="2400"/>
              <a:t>supportive peer network</a:t>
            </a:r>
          </a:p>
          <a:p>
            <a:pPr marL="0" indent="0" eaLnBrk="1" hangingPunct="1">
              <a:lnSpc>
                <a:spcPct val="90000"/>
              </a:lnSpc>
            </a:pPr>
            <a:r>
              <a:rPr lang="en-GB" sz="2400"/>
              <a:t>Sense of autonomy and purpose</a:t>
            </a:r>
          </a:p>
          <a:p>
            <a:pPr marL="0" indent="0" eaLnBrk="1" hangingPunct="1">
              <a:lnSpc>
                <a:spcPct val="90000"/>
              </a:lnSpc>
            </a:pPr>
            <a:r>
              <a:rPr lang="en-GB" sz="2400"/>
              <a:t>Secure attachments to at least one parent</a:t>
            </a:r>
          </a:p>
          <a:p>
            <a:pPr marL="0" indent="0" eaLnBrk="1" hangingPunct="1">
              <a:lnSpc>
                <a:spcPct val="90000"/>
              </a:lnSpc>
            </a:pPr>
            <a:r>
              <a:rPr lang="en-GB" sz="2400"/>
              <a:t>Connections to wider community</a:t>
            </a:r>
          </a:p>
          <a:p>
            <a:pPr marL="0" indent="0" eaLnBrk="1" hangingPunct="1">
              <a:lnSpc>
                <a:spcPct val="90000"/>
              </a:lnSpc>
            </a:pPr>
            <a:r>
              <a:rPr lang="en-GB" sz="2400"/>
              <a:t>Sense of control</a:t>
            </a:r>
          </a:p>
          <a:p>
            <a:pPr marL="0" indent="0" algn="ctr" eaLnBrk="1" hangingPunct="1">
              <a:lnSpc>
                <a:spcPct val="90000"/>
              </a:lnSpc>
              <a:buFont typeface="Arial" charset="0"/>
              <a:buNone/>
            </a:pPr>
            <a:endParaRPr lang="en-US" sz="2400"/>
          </a:p>
          <a:p>
            <a:pPr marL="0" indent="0" eaLnBrk="1" hangingPunct="1">
              <a:lnSpc>
                <a:spcPct val="90000"/>
              </a:lnSpc>
            </a:pPr>
            <a:endParaRPr lang="en-GB" sz="2000"/>
          </a:p>
          <a:p>
            <a:pPr marL="0" indent="0" eaLnBrk="1" hangingPunct="1">
              <a:lnSpc>
                <a:spcPct val="90000"/>
              </a:lnSpc>
            </a:pPr>
            <a:endParaRPr lang="en-GB" sz="1400"/>
          </a:p>
          <a:p>
            <a:pPr marL="0" indent="0" eaLnBrk="1" hangingPunct="1">
              <a:lnSpc>
                <a:spcPct val="90000"/>
              </a:lnSpc>
              <a:buFont typeface="Arial" charset="0"/>
              <a:buNone/>
            </a:pPr>
            <a:endParaRPr lang="en-GB" sz="800"/>
          </a:p>
          <a:p>
            <a:pPr marL="0" indent="0" algn="ctr" eaLnBrk="1" hangingPunct="1">
              <a:lnSpc>
                <a:spcPct val="90000"/>
              </a:lnSpc>
              <a:buFont typeface="Arial" charset="0"/>
              <a:buNone/>
            </a:pPr>
            <a:endParaRPr 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95536" y="260648"/>
            <a:ext cx="7772400" cy="838200"/>
          </a:xfrm>
        </p:spPr>
        <p:txBody>
          <a:bodyPr>
            <a:normAutofit fontScale="90000"/>
          </a:bodyPr>
          <a:lstStyle/>
          <a:p>
            <a:pPr eaLnBrk="1" hangingPunct="1"/>
            <a:r>
              <a:rPr lang="en-GB" sz="3600" dirty="0">
                <a:solidFill>
                  <a:schemeClr val="accent2"/>
                </a:solidFill>
                <a:latin typeface="Tahoma" charset="0"/>
              </a:rPr>
              <a:t>Supporting </a:t>
            </a:r>
            <a:r>
              <a:rPr lang="en-GB" sz="3600" dirty="0">
                <a:solidFill>
                  <a:srgbClr val="EFAB16"/>
                </a:solidFill>
                <a:latin typeface="Tahoma" charset="0"/>
              </a:rPr>
              <a:t>Resilience</a:t>
            </a:r>
            <a:br>
              <a:rPr lang="en-GB" sz="3600" dirty="0">
                <a:solidFill>
                  <a:schemeClr val="tx2"/>
                </a:solidFill>
                <a:latin typeface="Tahoma" charset="0"/>
              </a:rPr>
            </a:br>
            <a:endParaRPr lang="en-US" b="1" dirty="0">
              <a:solidFill>
                <a:srgbClr val="800000"/>
              </a:solidFill>
            </a:endParaRPr>
          </a:p>
        </p:txBody>
      </p:sp>
      <p:sp>
        <p:nvSpPr>
          <p:cNvPr id="30723" name="Rectangle 3"/>
          <p:cNvSpPr>
            <a:spLocks noGrp="1" noChangeArrowheads="1"/>
          </p:cNvSpPr>
          <p:nvPr>
            <p:ph type="body" idx="4294967295"/>
          </p:nvPr>
        </p:nvSpPr>
        <p:spPr>
          <a:xfrm>
            <a:off x="0" y="838200"/>
            <a:ext cx="9144000" cy="6191200"/>
          </a:xfrm>
        </p:spPr>
        <p:txBody>
          <a:bodyPr>
            <a:normAutofit/>
          </a:bodyPr>
          <a:lstStyle/>
          <a:p>
            <a:pPr eaLnBrk="1" hangingPunct="1">
              <a:lnSpc>
                <a:spcPct val="90000"/>
              </a:lnSpc>
            </a:pPr>
            <a:r>
              <a:rPr lang="en-GB" sz="2000" dirty="0"/>
              <a:t>contact with lots of supportive adults who know about what’s happened and will offer tonnes of love</a:t>
            </a:r>
          </a:p>
          <a:p>
            <a:pPr eaLnBrk="1" hangingPunct="1">
              <a:lnSpc>
                <a:spcPct val="90000"/>
              </a:lnSpc>
            </a:pPr>
            <a:r>
              <a:rPr lang="en-GB" sz="2000" dirty="0"/>
              <a:t>permission to talk to others freely</a:t>
            </a:r>
          </a:p>
          <a:p>
            <a:pPr eaLnBrk="1" hangingPunct="1">
              <a:lnSpc>
                <a:spcPct val="90000"/>
              </a:lnSpc>
            </a:pPr>
            <a:r>
              <a:rPr lang="en-GB" sz="2000" dirty="0"/>
              <a:t>contact with peers who’ve gone through similar</a:t>
            </a:r>
          </a:p>
          <a:p>
            <a:pPr eaLnBrk="1" hangingPunct="1">
              <a:lnSpc>
                <a:spcPct val="90000"/>
              </a:lnSpc>
            </a:pPr>
            <a:r>
              <a:rPr lang="en-GB" sz="2000" dirty="0"/>
              <a:t>the best possible relationship from now on with both parents</a:t>
            </a:r>
          </a:p>
          <a:p>
            <a:pPr eaLnBrk="1" hangingPunct="1">
              <a:lnSpc>
                <a:spcPct val="90000"/>
              </a:lnSpc>
            </a:pPr>
            <a:r>
              <a:rPr lang="en-GB" sz="2000" dirty="0"/>
              <a:t>anything that increases their self-esteem – extra-curricular activities, running clubs, drama shows etc.</a:t>
            </a:r>
          </a:p>
          <a:p>
            <a:pPr eaLnBrk="1" hangingPunct="1">
              <a:lnSpc>
                <a:spcPct val="90000"/>
              </a:lnSpc>
            </a:pPr>
            <a:r>
              <a:rPr lang="en-GB" sz="2000" dirty="0"/>
              <a:t>getting therapy or specialist help to </a:t>
            </a:r>
          </a:p>
          <a:p>
            <a:pPr lvl="1" eaLnBrk="1" hangingPunct="1">
              <a:lnSpc>
                <a:spcPct val="90000"/>
              </a:lnSpc>
              <a:buFont typeface="Arial" charset="0"/>
              <a:buNone/>
            </a:pPr>
            <a:r>
              <a:rPr lang="en-GB" sz="2000" dirty="0"/>
              <a:t>understand and express themselves better.</a:t>
            </a:r>
          </a:p>
          <a:p>
            <a:pPr eaLnBrk="1" hangingPunct="1">
              <a:lnSpc>
                <a:spcPct val="90000"/>
              </a:lnSpc>
            </a:pPr>
            <a:r>
              <a:rPr lang="en-GB" sz="2000" dirty="0"/>
              <a:t>Mum and dad give a clear understanding </a:t>
            </a:r>
          </a:p>
          <a:p>
            <a:pPr lvl="1" eaLnBrk="1" hangingPunct="1">
              <a:lnSpc>
                <a:spcPct val="90000"/>
              </a:lnSpc>
              <a:buFont typeface="Arial" charset="0"/>
              <a:buNone/>
            </a:pPr>
            <a:r>
              <a:rPr lang="en-GB" sz="2000" dirty="0"/>
              <a:t>of what happened and why – no excuses</a:t>
            </a:r>
          </a:p>
          <a:p>
            <a:pPr eaLnBrk="1" hangingPunct="1">
              <a:lnSpc>
                <a:spcPct val="90000"/>
              </a:lnSpc>
            </a:pPr>
            <a:r>
              <a:rPr lang="en-GB" sz="2000" dirty="0"/>
              <a:t>Mum and dad get support to </a:t>
            </a:r>
          </a:p>
          <a:p>
            <a:pPr lvl="1" eaLnBrk="1" hangingPunct="1">
              <a:lnSpc>
                <a:spcPct val="90000"/>
              </a:lnSpc>
              <a:buFont typeface="Arial" charset="0"/>
              <a:buNone/>
            </a:pPr>
            <a:r>
              <a:rPr lang="en-GB" sz="2000" dirty="0"/>
              <a:t>understand and parent them.</a:t>
            </a:r>
          </a:p>
          <a:p>
            <a:pPr eaLnBrk="1" hangingPunct="1">
              <a:lnSpc>
                <a:spcPct val="90000"/>
              </a:lnSpc>
            </a:pPr>
            <a:r>
              <a:rPr lang="en-GB" sz="2000" dirty="0"/>
              <a:t>Helping others through voluntary </a:t>
            </a:r>
          </a:p>
          <a:p>
            <a:pPr lvl="1" eaLnBrk="1" hangingPunct="1">
              <a:lnSpc>
                <a:spcPct val="90000"/>
              </a:lnSpc>
              <a:buFont typeface="Arial" charset="0"/>
              <a:buNone/>
            </a:pPr>
            <a:r>
              <a:rPr lang="en-GB" sz="2000" dirty="0"/>
              <a:t>work, mentoring etc.</a:t>
            </a:r>
          </a:p>
          <a:p>
            <a:pPr eaLnBrk="1" hangingPunct="1">
              <a:lnSpc>
                <a:spcPct val="90000"/>
              </a:lnSpc>
            </a:pPr>
            <a:r>
              <a:rPr lang="en-GB" sz="2000" dirty="0"/>
              <a:t>Having a safety plan so they have </a:t>
            </a:r>
          </a:p>
          <a:p>
            <a:pPr lvl="1" eaLnBrk="1" hangingPunct="1">
              <a:lnSpc>
                <a:spcPct val="90000"/>
              </a:lnSpc>
              <a:buFont typeface="Arial" charset="0"/>
              <a:buNone/>
            </a:pPr>
            <a:r>
              <a:rPr lang="en-GB" sz="2000" dirty="0"/>
              <a:t>some control over their safety if it </a:t>
            </a:r>
          </a:p>
          <a:p>
            <a:pPr lvl="1" eaLnBrk="1" hangingPunct="1">
              <a:lnSpc>
                <a:spcPct val="90000"/>
              </a:lnSpc>
              <a:buFont typeface="Arial" charset="0"/>
              <a:buNone/>
            </a:pPr>
            <a:r>
              <a:rPr lang="en-GB" sz="2000" dirty="0"/>
              <a:t>happens again.</a:t>
            </a:r>
            <a:r>
              <a:rPr lang="en-GB" sz="1800" dirty="0"/>
              <a:t> </a:t>
            </a:r>
          </a:p>
        </p:txBody>
      </p:sp>
      <p:pic>
        <p:nvPicPr>
          <p:cNvPr id="30724" name="Picture 4"/>
          <p:cNvPicPr>
            <a:picLocks noChangeAspect="1" noChangeArrowheads="1"/>
          </p:cNvPicPr>
          <p:nvPr/>
        </p:nvPicPr>
        <p:blipFill>
          <a:blip r:embed="rId3"/>
          <a:srcRect/>
          <a:stretch>
            <a:fillRect/>
          </a:stretch>
        </p:blipFill>
        <p:spPr bwMode="auto">
          <a:xfrm>
            <a:off x="5029200" y="3151188"/>
            <a:ext cx="4114800" cy="37068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p:cNvSpPr>
          <p:nvPr>
            <p:ph idx="4294967295"/>
          </p:nvPr>
        </p:nvSpPr>
        <p:spPr>
          <a:xfrm>
            <a:off x="468313" y="1905000"/>
            <a:ext cx="5475287" cy="1447800"/>
          </a:xfrm>
        </p:spPr>
        <p:txBody>
          <a:bodyPr/>
          <a:lstStyle/>
          <a:p>
            <a:pPr eaLnBrk="1" hangingPunct="1">
              <a:lnSpc>
                <a:spcPct val="90000"/>
              </a:lnSpc>
            </a:pPr>
            <a:r>
              <a:rPr lang="en-GB" sz="2800"/>
              <a:t>Trauma effects on</a:t>
            </a:r>
          </a:p>
          <a:p>
            <a:pPr eaLnBrk="1" hangingPunct="1">
              <a:lnSpc>
                <a:spcPct val="90000"/>
              </a:lnSpc>
              <a:buFont typeface="Arial" charset="0"/>
              <a:buNone/>
            </a:pPr>
            <a:r>
              <a:rPr lang="en-GB" sz="2800"/>
              <a:t> brain development</a:t>
            </a:r>
          </a:p>
          <a:p>
            <a:pPr eaLnBrk="1" hangingPunct="1">
              <a:lnSpc>
                <a:spcPct val="90000"/>
              </a:lnSpc>
              <a:buFont typeface="Arial" charset="0"/>
              <a:buNone/>
            </a:pPr>
            <a:r>
              <a:rPr lang="en-GB" sz="1800" b="1"/>
              <a:t>	</a:t>
            </a:r>
            <a:endParaRPr lang="en-GB" sz="1400" b="1"/>
          </a:p>
          <a:p>
            <a:pPr eaLnBrk="1" hangingPunct="1">
              <a:lnSpc>
                <a:spcPct val="90000"/>
              </a:lnSpc>
            </a:pPr>
            <a:endParaRPr lang="en-GB" sz="2400"/>
          </a:p>
          <a:p>
            <a:pPr eaLnBrk="1" hangingPunct="1">
              <a:lnSpc>
                <a:spcPct val="90000"/>
              </a:lnSpc>
            </a:pPr>
            <a:endParaRPr lang="en-GB" sz="2400"/>
          </a:p>
        </p:txBody>
      </p:sp>
      <p:pic>
        <p:nvPicPr>
          <p:cNvPr id="75779" name="Picture 4"/>
          <p:cNvPicPr>
            <a:picLocks noChangeAspect="1"/>
          </p:cNvPicPr>
          <p:nvPr/>
        </p:nvPicPr>
        <p:blipFill>
          <a:blip r:embed="rId3"/>
          <a:srcRect/>
          <a:stretch>
            <a:fillRect/>
          </a:stretch>
        </p:blipFill>
        <p:spPr bwMode="auto">
          <a:xfrm>
            <a:off x="3641725" y="457200"/>
            <a:ext cx="5502275" cy="6400800"/>
          </a:xfrm>
          <a:prstGeom prst="rect">
            <a:avLst/>
          </a:prstGeom>
          <a:noFill/>
          <a:ln w="9525">
            <a:noFill/>
            <a:miter lim="800000"/>
            <a:headEnd/>
            <a:tailEnd/>
          </a:ln>
        </p:spPr>
      </p:pic>
      <p:sp>
        <p:nvSpPr>
          <p:cNvPr id="75780" name="Rectangle 2"/>
          <p:cNvSpPr>
            <a:spLocks noGrp="1"/>
          </p:cNvSpPr>
          <p:nvPr>
            <p:ph type="title" idx="4294967295"/>
          </p:nvPr>
        </p:nvSpPr>
        <p:spPr>
          <a:xfrm>
            <a:off x="0" y="304800"/>
            <a:ext cx="5029200" cy="1143000"/>
          </a:xfrm>
        </p:spPr>
        <p:txBody>
          <a:bodyPr/>
          <a:lstStyle/>
          <a:p>
            <a:pPr eaLnBrk="1" hangingPunct="1"/>
            <a:r>
              <a:rPr lang="en-GB" sz="4000">
                <a:solidFill>
                  <a:schemeClr val="accent2"/>
                </a:solidFill>
              </a:rPr>
              <a:t>Impacts on children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r>
              <a:rPr lang="en-US">
                <a:ea typeface="ＭＳ Ｐゴシック" pitchFamily="8" charset="-128"/>
                <a:cs typeface="ＭＳ Ｐゴシック" pitchFamily="8" charset="-128"/>
              </a:rPr>
              <a:t>Soothing and calming your child</a:t>
            </a:r>
          </a:p>
        </p:txBody>
      </p:sp>
      <p:sp>
        <p:nvSpPr>
          <p:cNvPr id="77827" name="Content Placeholder 2"/>
          <p:cNvSpPr>
            <a:spLocks noGrp="1"/>
          </p:cNvSpPr>
          <p:nvPr>
            <p:ph idx="4294967295"/>
          </p:nvPr>
        </p:nvSpPr>
        <p:spPr>
          <a:xfrm>
            <a:off x="457200" y="1447800"/>
            <a:ext cx="5194300" cy="4645025"/>
          </a:xfrm>
        </p:spPr>
        <p:txBody>
          <a:bodyPr>
            <a:normAutofit lnSpcReduction="10000"/>
          </a:bodyPr>
          <a:lstStyle/>
          <a:p>
            <a:r>
              <a:rPr lang="en-US" sz="2400">
                <a:ea typeface="ＭＳ Ｐゴシック" pitchFamily="8" charset="-128"/>
                <a:cs typeface="ＭＳ Ｐゴシック" pitchFamily="8" charset="-128"/>
              </a:rPr>
              <a:t>Don’t react back with anger</a:t>
            </a:r>
          </a:p>
          <a:p>
            <a:r>
              <a:rPr lang="en-US" sz="2400">
                <a:ea typeface="ＭＳ Ｐゴシック" pitchFamily="8" charset="-128"/>
                <a:cs typeface="ＭＳ Ｐゴシック" pitchFamily="8" charset="-128"/>
              </a:rPr>
              <a:t>Get them to breathe very slowly in and out 5 times – counting backwards from 5</a:t>
            </a:r>
          </a:p>
          <a:p>
            <a:r>
              <a:rPr lang="en-US" sz="2400">
                <a:ea typeface="ＭＳ Ｐゴシック" pitchFamily="8" charset="-128"/>
                <a:cs typeface="ＭＳ Ｐゴシック" pitchFamily="8" charset="-128"/>
              </a:rPr>
              <a:t>Encourage them to use their words and label their feelings – you can say “maybe you’re feeling ….”</a:t>
            </a:r>
          </a:p>
          <a:p>
            <a:r>
              <a:rPr lang="en-US" sz="2400">
                <a:ea typeface="ＭＳ Ｐゴシック" pitchFamily="8" charset="-128"/>
                <a:cs typeface="ＭＳ Ｐゴシック" pitchFamily="8" charset="-128"/>
              </a:rPr>
              <a:t>Listen - Check back what you’ve heard and keep adjusting until they agree you’ve heard them right</a:t>
            </a:r>
          </a:p>
          <a:p>
            <a:r>
              <a:rPr lang="en-US" sz="2400">
                <a:ea typeface="ＭＳ Ｐゴシック" pitchFamily="8" charset="-128"/>
                <a:cs typeface="ＭＳ Ｐゴシック" pitchFamily="8" charset="-128"/>
              </a:rPr>
              <a:t>When they are a little calmer you can start looking at problem solving</a:t>
            </a:r>
          </a:p>
        </p:txBody>
      </p:sp>
      <p:pic>
        <p:nvPicPr>
          <p:cNvPr id="77828" name="Picture 4" descr="aa-mother-hugging-s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1500" y="1628775"/>
            <a:ext cx="2592388" cy="36718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pPr eaLnBrk="1" hangingPunct="1"/>
            <a:r>
              <a:rPr lang="en-GB" sz="4000">
                <a:solidFill>
                  <a:srgbClr val="EFAB16"/>
                </a:solidFill>
              </a:rPr>
              <a:t>Impacts on children</a:t>
            </a:r>
          </a:p>
        </p:txBody>
      </p:sp>
      <p:sp>
        <p:nvSpPr>
          <p:cNvPr id="78851" name="Rectangle 3"/>
          <p:cNvSpPr>
            <a:spLocks noGrp="1"/>
          </p:cNvSpPr>
          <p:nvPr>
            <p:ph idx="4294967295"/>
          </p:nvPr>
        </p:nvSpPr>
        <p:spPr>
          <a:xfrm>
            <a:off x="0" y="2743200"/>
            <a:ext cx="8686800" cy="4114800"/>
          </a:xfrm>
        </p:spPr>
        <p:txBody>
          <a:bodyPr/>
          <a:lstStyle/>
          <a:p>
            <a:pPr eaLnBrk="1" hangingPunct="1">
              <a:lnSpc>
                <a:spcPct val="90000"/>
              </a:lnSpc>
            </a:pPr>
            <a:r>
              <a:rPr lang="en-GB" sz="2800">
                <a:latin typeface="Tahoma" charset="0"/>
              </a:rPr>
              <a:t>Attachment styles</a:t>
            </a:r>
          </a:p>
          <a:p>
            <a:pPr eaLnBrk="1" hangingPunct="1">
              <a:lnSpc>
                <a:spcPct val="90000"/>
              </a:lnSpc>
              <a:buFont typeface="Arial" charset="0"/>
              <a:buNone/>
            </a:pPr>
            <a:r>
              <a:rPr lang="en-GB" sz="2400">
                <a:latin typeface="Tahoma" charset="0"/>
              </a:rPr>
              <a:t>	</a:t>
            </a:r>
          </a:p>
        </p:txBody>
      </p:sp>
      <p:pic>
        <p:nvPicPr>
          <p:cNvPr id="53254" name="Picture 6" descr="Source: Courtesy of Harlow Center for Biological Psychology, University of Wisconsin"/>
          <p:cNvPicPr>
            <a:picLocks noChangeAspect="1" noChangeArrowheads="1"/>
          </p:cNvPicPr>
          <p:nvPr/>
        </p:nvPicPr>
        <p:blipFill>
          <a:blip r:embed="rId3"/>
          <a:srcRect/>
          <a:stretch>
            <a:fillRect/>
          </a:stretch>
        </p:blipFill>
        <p:spPr bwMode="auto">
          <a:xfrm>
            <a:off x="3898900" y="2362200"/>
            <a:ext cx="52451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dissolve">
                                      <p:cBhvr>
                                        <p:cTn id="7"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Attachment style – a template for doing close relationships</a:t>
            </a:r>
          </a:p>
        </p:txBody>
      </p:sp>
      <p:sp>
        <p:nvSpPr>
          <p:cNvPr id="3" name="Content Placeholder 2"/>
          <p:cNvSpPr>
            <a:spLocks noGrp="1"/>
          </p:cNvSpPr>
          <p:nvPr>
            <p:ph idx="1"/>
          </p:nvPr>
        </p:nvSpPr>
        <p:spPr>
          <a:xfrm>
            <a:off x="457200" y="5511800"/>
            <a:ext cx="8229600" cy="957263"/>
          </a:xfrm>
        </p:spPr>
        <p:txBody>
          <a:bodyPr>
            <a:normAutofit fontScale="62500" lnSpcReduction="20000"/>
          </a:bodyPr>
          <a:lstStyle/>
          <a:p>
            <a:pPr algn="ctr">
              <a:buFont typeface="Arial" charset="0"/>
              <a:buNone/>
              <a:defRPr/>
            </a:pPr>
            <a:r>
              <a:rPr lang="en-US" b="1" dirty="0"/>
              <a:t>Early experiences  (in the first 2years) are powerfully predisposing.  Thereafter our style is robust and hard (not impossible) to change.</a:t>
            </a:r>
          </a:p>
          <a:p>
            <a:pPr algn="ctr">
              <a:buFont typeface="Arial" charset="0"/>
              <a:buNone/>
              <a:defRPr/>
            </a:pPr>
            <a:r>
              <a:rPr lang="en-US" b="1" dirty="0"/>
              <a:t> Why is this?</a:t>
            </a:r>
          </a:p>
          <a:p>
            <a:pPr>
              <a:defRPr/>
            </a:pPr>
            <a:endParaRPr lang="en-US" dirty="0"/>
          </a:p>
        </p:txBody>
      </p:sp>
      <p:pic>
        <p:nvPicPr>
          <p:cNvPr id="80900" name="Picture 3"/>
          <p:cNvPicPr>
            <a:picLocks noChangeAspect="1"/>
          </p:cNvPicPr>
          <p:nvPr/>
        </p:nvPicPr>
        <p:blipFill>
          <a:blip r:embed="rId2"/>
          <a:srcRect/>
          <a:stretch>
            <a:fillRect/>
          </a:stretch>
        </p:blipFill>
        <p:spPr bwMode="auto">
          <a:xfrm>
            <a:off x="2143125" y="1600200"/>
            <a:ext cx="4029075" cy="34464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 </a:t>
            </a:r>
          </a:p>
        </p:txBody>
      </p:sp>
      <p:sp>
        <p:nvSpPr>
          <p:cNvPr id="81923" name="Content Placeholder 2"/>
          <p:cNvSpPr>
            <a:spLocks noGrp="1"/>
          </p:cNvSpPr>
          <p:nvPr>
            <p:ph idx="1"/>
          </p:nvPr>
        </p:nvSpPr>
        <p:spPr/>
        <p:txBody>
          <a:bodyPr/>
          <a:lstStyle/>
          <a:p>
            <a:r>
              <a:rPr lang="en-US" dirty="0"/>
              <a:t> </a:t>
            </a:r>
          </a:p>
        </p:txBody>
      </p:sp>
      <p:pic>
        <p:nvPicPr>
          <p:cNvPr id="81924" name="Picture 5"/>
          <p:cNvPicPr>
            <a:picLocks noChangeAspect="1"/>
          </p:cNvPicPr>
          <p:nvPr/>
        </p:nvPicPr>
        <p:blipFill>
          <a:blip r:embed="rId3">
            <a:alphaModFix amt="77000"/>
          </a:blip>
          <a:srcRect/>
          <a:stretch>
            <a:fillRect/>
          </a:stretch>
        </p:blipFill>
        <p:spPr bwMode="auto">
          <a:xfrm>
            <a:off x="404812" y="325939"/>
            <a:ext cx="8334375" cy="4307180"/>
          </a:xfrm>
          <a:prstGeom prst="rect">
            <a:avLst/>
          </a:prstGeom>
          <a:noFill/>
          <a:ln w="9525">
            <a:noFill/>
            <a:miter lim="800000"/>
            <a:headEnd/>
            <a:tailEnd/>
          </a:ln>
        </p:spPr>
      </p:pic>
      <p:sp>
        <p:nvSpPr>
          <p:cNvPr id="81925" name="TextBox 7"/>
          <p:cNvSpPr txBox="1">
            <a:spLocks noChangeArrowheads="1"/>
          </p:cNvSpPr>
          <p:nvPr/>
        </p:nvSpPr>
        <p:spPr bwMode="auto">
          <a:xfrm>
            <a:off x="192089" y="4724400"/>
            <a:ext cx="8951911" cy="1569660"/>
          </a:xfrm>
          <a:prstGeom prst="rect">
            <a:avLst/>
          </a:prstGeom>
          <a:noFill/>
          <a:ln w="9525">
            <a:noFill/>
            <a:miter lim="800000"/>
            <a:headEnd/>
            <a:tailEnd/>
          </a:ln>
        </p:spPr>
        <p:txBody>
          <a:bodyPr wrap="square">
            <a:prstTxWarp prst="textNoShape">
              <a:avLst/>
            </a:prstTxWarp>
            <a:spAutoFit/>
          </a:bodyPr>
          <a:lstStyle/>
          <a:p>
            <a:r>
              <a:rPr lang="en-US" sz="2400" dirty="0"/>
              <a:t>The </a:t>
            </a:r>
            <a:r>
              <a:rPr lang="en-US" sz="2400" dirty="0" err="1"/>
              <a:t>carer</a:t>
            </a:r>
            <a:r>
              <a:rPr lang="en-US" sz="2400" dirty="0"/>
              <a:t> responds  to the baby’s signals of need and distress.  This pattern of signal and response is like the first small stream forming.  At this point the course it takes is open and it’s easy to redirect.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a:t> </a:t>
            </a:r>
          </a:p>
        </p:txBody>
      </p:sp>
      <p:pic>
        <p:nvPicPr>
          <p:cNvPr id="83971" name="Picture 4"/>
          <p:cNvPicPr>
            <a:picLocks noChangeAspect="1"/>
          </p:cNvPicPr>
          <p:nvPr/>
        </p:nvPicPr>
        <p:blipFill>
          <a:blip r:embed="rId2">
            <a:alphaModFix amt="82000"/>
          </a:blip>
          <a:srcRect/>
          <a:stretch>
            <a:fillRect/>
          </a:stretch>
        </p:blipFill>
        <p:spPr bwMode="auto">
          <a:xfrm>
            <a:off x="0" y="1905000"/>
            <a:ext cx="9144000" cy="4945063"/>
          </a:xfrm>
          <a:prstGeom prst="rect">
            <a:avLst/>
          </a:prstGeom>
          <a:noFill/>
          <a:ln w="9525">
            <a:noFill/>
            <a:miter lim="800000"/>
            <a:headEnd/>
            <a:tailEnd/>
          </a:ln>
        </p:spPr>
      </p:pic>
      <p:sp>
        <p:nvSpPr>
          <p:cNvPr id="83972" name="TextBox 5"/>
          <p:cNvSpPr txBox="1">
            <a:spLocks noChangeArrowheads="1"/>
          </p:cNvSpPr>
          <p:nvPr/>
        </p:nvSpPr>
        <p:spPr bwMode="auto">
          <a:xfrm>
            <a:off x="104775" y="274638"/>
            <a:ext cx="9039225" cy="1816100"/>
          </a:xfrm>
          <a:prstGeom prst="rect">
            <a:avLst/>
          </a:prstGeom>
          <a:noFill/>
          <a:ln w="9525">
            <a:noFill/>
            <a:miter lim="800000"/>
            <a:headEnd/>
            <a:tailEnd/>
          </a:ln>
        </p:spPr>
        <p:txBody>
          <a:bodyPr>
            <a:prstTxWarp prst="textNoShape">
              <a:avLst/>
            </a:prstTxWarp>
            <a:spAutoFit/>
          </a:bodyPr>
          <a:lstStyle/>
          <a:p>
            <a:pPr algn="ctr"/>
            <a:r>
              <a:rPr lang="en-US" sz="2800" dirty="0"/>
              <a:t>With every repetition of the pattern is strengthened.  The interactions between baby and </a:t>
            </a:r>
            <a:r>
              <a:rPr lang="en-US" sz="2800" dirty="0" err="1"/>
              <a:t>carer</a:t>
            </a:r>
            <a:r>
              <a:rPr lang="en-US" sz="2800" dirty="0"/>
              <a:t> begins to take a course which is still tentative  - but which now predisposes each successive response.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t> </a:t>
            </a:r>
          </a:p>
        </p:txBody>
      </p:sp>
      <p:pic>
        <p:nvPicPr>
          <p:cNvPr id="84995" name="Picture 3"/>
          <p:cNvPicPr>
            <a:picLocks noChangeAspect="1"/>
          </p:cNvPicPr>
          <p:nvPr/>
        </p:nvPicPr>
        <p:blipFill>
          <a:blip r:embed="rId2"/>
          <a:srcRect/>
          <a:stretch>
            <a:fillRect/>
          </a:stretch>
        </p:blipFill>
        <p:spPr bwMode="auto">
          <a:xfrm>
            <a:off x="323528" y="1556792"/>
            <a:ext cx="8460431" cy="5441997"/>
          </a:xfrm>
          <a:prstGeom prst="rect">
            <a:avLst/>
          </a:prstGeom>
          <a:noFill/>
          <a:ln w="9525">
            <a:noFill/>
            <a:miter lim="800000"/>
            <a:headEnd/>
            <a:tailEnd/>
          </a:ln>
        </p:spPr>
      </p:pic>
      <p:sp>
        <p:nvSpPr>
          <p:cNvPr id="84996" name="TextBox 4"/>
          <p:cNvSpPr txBox="1">
            <a:spLocks noChangeArrowheads="1"/>
          </p:cNvSpPr>
          <p:nvPr/>
        </p:nvSpPr>
        <p:spPr bwMode="auto">
          <a:xfrm>
            <a:off x="0" y="231218"/>
            <a:ext cx="8932863" cy="954107"/>
          </a:xfrm>
          <a:prstGeom prst="rect">
            <a:avLst/>
          </a:prstGeom>
          <a:noFill/>
          <a:ln w="9525">
            <a:noFill/>
            <a:miter lim="800000"/>
            <a:headEnd/>
            <a:tailEnd/>
          </a:ln>
        </p:spPr>
        <p:txBody>
          <a:bodyPr wrap="square">
            <a:prstTxWarp prst="textNoShape">
              <a:avLst/>
            </a:prstTxWarp>
            <a:spAutoFit/>
          </a:bodyPr>
          <a:lstStyle/>
          <a:p>
            <a:pPr algn="ctr"/>
            <a:r>
              <a:rPr lang="en-US" sz="2800" dirty="0"/>
              <a:t>Over time, with consistent reinforcement, the stream becomes a deep river.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a:t> </a:t>
            </a:r>
          </a:p>
        </p:txBody>
      </p:sp>
      <p:pic>
        <p:nvPicPr>
          <p:cNvPr id="86019"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838200"/>
            <a:ext cx="8839200" cy="6019799"/>
          </a:xfrm>
          <a:prstGeom prst="rect">
            <a:avLst/>
          </a:prstGeom>
          <a:noFill/>
          <a:ln w="9525">
            <a:noFill/>
            <a:miter lim="800000"/>
            <a:headEnd/>
            <a:tailEnd/>
          </a:ln>
        </p:spPr>
      </p:pic>
      <p:sp>
        <p:nvSpPr>
          <p:cNvPr id="86020" name="TextBox 5"/>
          <p:cNvSpPr txBox="1">
            <a:spLocks noChangeArrowheads="1"/>
          </p:cNvSpPr>
          <p:nvPr/>
        </p:nvSpPr>
        <p:spPr bwMode="auto">
          <a:xfrm>
            <a:off x="625475" y="106546"/>
            <a:ext cx="7893050" cy="954107"/>
          </a:xfrm>
          <a:prstGeom prst="rect">
            <a:avLst/>
          </a:prstGeom>
          <a:noFill/>
          <a:ln w="9525">
            <a:noFill/>
            <a:miter lim="800000"/>
            <a:headEnd/>
            <a:tailEnd/>
          </a:ln>
        </p:spPr>
        <p:txBody>
          <a:bodyPr wrap="square">
            <a:prstTxWarp prst="textNoShape">
              <a:avLst/>
            </a:prstTxWarp>
            <a:spAutoFit/>
          </a:bodyPr>
          <a:lstStyle/>
          <a:p>
            <a:pPr algn="ctr"/>
            <a:r>
              <a:rPr lang="en-US" sz="2800" dirty="0">
                <a:solidFill>
                  <a:srgbClr val="000000"/>
                </a:solidFill>
              </a:rPr>
              <a:t>And it gets harder and harder to change its course….</a:t>
            </a:r>
          </a:p>
        </p:txBody>
      </p:sp>
    </p:spTree>
  </p:cSld>
  <p:clrMapOvr>
    <a:masterClrMapping/>
  </p:clrMapOvr>
</p:sld>
</file>

<file path=ppt/theme/theme1.xml><?xml version="1.0" encoding="utf-8"?>
<a:theme xmlns:a="http://schemas.openxmlformats.org/drawingml/2006/main" name="1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3223</TotalTime>
  <Words>650</Words>
  <Application>Microsoft Macintosh PowerPoint</Application>
  <PresentationFormat>On-screen Show (4:3)</PresentationFormat>
  <Paragraphs>233</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PGothic</vt:lpstr>
      <vt:lpstr>ヒラギノ角ゴ Pro W3</vt:lpstr>
      <vt:lpstr>Apple Casual</vt:lpstr>
      <vt:lpstr>Arial</vt:lpstr>
      <vt:lpstr>Calibri</vt:lpstr>
      <vt:lpstr>Symbol</vt:lpstr>
      <vt:lpstr>Tahoma</vt:lpstr>
      <vt:lpstr>1_Office Theme</vt:lpstr>
      <vt:lpstr> </vt:lpstr>
      <vt:lpstr>Impacts on children</vt:lpstr>
      <vt:lpstr>Soothing and calming your child</vt:lpstr>
      <vt:lpstr>Impacts on children</vt:lpstr>
      <vt:lpstr>Attachment style – a template for doing close relationships</vt:lpstr>
      <vt:lpstr> </vt:lpstr>
      <vt:lpstr> </vt:lpstr>
      <vt:lpstr> </vt:lpstr>
      <vt:lpstr> </vt:lpstr>
      <vt:lpstr>Getting more secure</vt:lpstr>
      <vt:lpstr>Impacts on children</vt:lpstr>
      <vt:lpstr> Domestic violence and family dynamics </vt:lpstr>
      <vt:lpstr> Post-separation family dynamics </vt:lpstr>
      <vt:lpstr>Who’s in charge?</vt:lpstr>
      <vt:lpstr>Children’s Resilience</vt:lpstr>
      <vt:lpstr>Supporting Resilience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Microsoft Office User</cp:lastModifiedBy>
  <cp:revision>21</cp:revision>
  <cp:lastPrinted>2018-09-04T18:05:05Z</cp:lastPrinted>
  <dcterms:created xsi:type="dcterms:W3CDTF">2013-05-09T07:35:08Z</dcterms:created>
  <dcterms:modified xsi:type="dcterms:W3CDTF">2018-09-04T18:12:51Z</dcterms:modified>
</cp:coreProperties>
</file>